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25"/>
  </p:notesMasterIdLst>
  <p:sldIdLst>
    <p:sldId id="256" r:id="rId2"/>
    <p:sldId id="278" r:id="rId3"/>
    <p:sldId id="257" r:id="rId4"/>
    <p:sldId id="258" r:id="rId5"/>
    <p:sldId id="259" r:id="rId6"/>
    <p:sldId id="260" r:id="rId7"/>
    <p:sldId id="261" r:id="rId8"/>
    <p:sldId id="262" r:id="rId9"/>
    <p:sldId id="279" r:id="rId10"/>
    <p:sldId id="264" r:id="rId11"/>
    <p:sldId id="265" r:id="rId12"/>
    <p:sldId id="266" r:id="rId13"/>
    <p:sldId id="268" r:id="rId14"/>
    <p:sldId id="269" r:id="rId15"/>
    <p:sldId id="270" r:id="rId16"/>
    <p:sldId id="271" r:id="rId17"/>
    <p:sldId id="280" r:id="rId18"/>
    <p:sldId id="272" r:id="rId19"/>
    <p:sldId id="273" r:id="rId20"/>
    <p:sldId id="274" r:id="rId21"/>
    <p:sldId id="275" r:id="rId22"/>
    <p:sldId id="276" r:id="rId23"/>
    <p:sldId id="281" r:id="rId2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09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9B9AE3-7075-418A-831C-CE1CF85270A1}" type="datetimeFigureOut">
              <a:rPr lang="ru-RU" smtClean="0"/>
              <a:t>25.06.2021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E59389B-0596-453F-90F4-3494D1C0C90E}" type="slidenum">
              <a:rPr lang="ru-RU" smtClean="0"/>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CE59389B-0596-453F-90F4-3494D1C0C90E}" type="slidenum">
              <a:rPr lang="ru-RU" smtClean="0"/>
              <a:t>22</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Скругленный прямоугольник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ru-RU" smtClean="0"/>
              <a:t>Образец заголовка</a:t>
            </a:r>
            <a:endParaRPr kumimoji="0" lang="en-US"/>
          </a:p>
        </p:txBody>
      </p:sp>
      <p:sp>
        <p:nvSpPr>
          <p:cNvPr id="20" name="Подзаголовок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9" name="Дата 18"/>
          <p:cNvSpPr>
            <a:spLocks noGrp="1"/>
          </p:cNvSpPr>
          <p:nvPr>
            <p:ph type="dt" sz="half" idx="10"/>
          </p:nvPr>
        </p:nvSpPr>
        <p:spPr/>
        <p:txBody>
          <a:bodyPr/>
          <a:lstStyle>
            <a:extLst/>
          </a:lstStyle>
          <a:p>
            <a:fld id="{5B106E36-FD25-4E2D-B0AA-010F637433A0}" type="datetimeFigureOut">
              <a:rPr lang="ru-RU" smtClean="0"/>
              <a:pPr/>
              <a:t>25.06.2021</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11" name="Номер слайда 10"/>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p:dissolv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a:xfrm>
            <a:off x="502920" y="530352"/>
            <a:ext cx="8183880" cy="4187952"/>
          </a:xfrm>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25.06.2021</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p:dissolv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Скругленный прямоугольник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Скругленный прямоугольник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5B106E36-FD25-4E2D-B0AA-010F637433A0}" type="datetimeFigureOut">
              <a:rPr lang="ru-RU" smtClean="0"/>
              <a:pPr/>
              <a:t>25.06.2021</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p:dissolv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25.06.2021</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p:dissolv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nchor="b"/>
          <a:lstStyle>
            <a:lvl1pPr>
              <a:defRPr b="1"/>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25.06.2021</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p:dissolv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25.06.2021</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p:dissolv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5B106E36-FD25-4E2D-B0AA-010F637433A0}" type="datetimeFigureOut">
              <a:rPr lang="ru-RU" smtClean="0"/>
              <a:pPr/>
              <a:t>25.06.2021</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p:dissolv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25.06.2021</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p:dissolv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Прямоугольник с одним скругленным углом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25.06.2021</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3" name="Рисунок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ru-RU" smtClean="0"/>
              <a:t>Вставка рисунка</a:t>
            </a:r>
            <a:endParaRPr kumimoji="0" lang="en-US"/>
          </a:p>
        </p:txBody>
      </p:sp>
    </p:spTree>
  </p:cSld>
  <p:clrMapOvr>
    <a:masterClrMapping/>
  </p:clrMapOvr>
  <p:transition>
    <p:dissolv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02920" y="530352"/>
            <a:ext cx="8183880" cy="4187952"/>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25.06.2021</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p:dissolv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533404"/>
            <a:ext cx="1981200" cy="5257799"/>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33400" y="533402"/>
            <a:ext cx="5943600" cy="525780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25.06.2021</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p:dissolv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Скругленный прямоугольник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Заголовок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ru-RU" smtClean="0"/>
              <a:t>Образец заголовка</a:t>
            </a:r>
            <a:endParaRPr kumimoji="0" lang="en-US"/>
          </a:p>
        </p:txBody>
      </p:sp>
      <p:sp>
        <p:nvSpPr>
          <p:cNvPr id="4" name="Текст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5" name="Дата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5B106E36-FD25-4E2D-B0AA-010F637433A0}" type="datetimeFigureOut">
              <a:rPr lang="ru-RU" smtClean="0"/>
              <a:pPr/>
              <a:t>25.06.2021</a:t>
            </a:fld>
            <a:endParaRPr lang="ru-RU"/>
          </a:p>
        </p:txBody>
      </p:sp>
      <p:sp>
        <p:nvSpPr>
          <p:cNvPr id="18" name="Нижний колонтитул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ru-RU"/>
          </a:p>
        </p:txBody>
      </p:sp>
      <p:sp>
        <p:nvSpPr>
          <p:cNvPr id="5" name="Номер слайда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p:dissolve/>
  </p:transition>
  <p:timing>
    <p:tnLst>
      <p:par>
        <p:cTn id="1" dur="indefinite" restart="never" nodeType="tmRoot"/>
      </p:par>
    </p:tnLst>
  </p:timing>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hyperlink" Target="https://edu.tatar.ru/priv/page2393.htm/read-news/2667294" TargetMode="External"/><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5" Type="http://schemas.openxmlformats.org/officeDocument/2006/relationships/hyperlink" Target="https://edu.tatar.ru/priv/page2393.htm/read-news/2672487" TargetMode="External"/><Relationship Id="rId4" Type="http://schemas.openxmlformats.org/officeDocument/2006/relationships/image" Target="../media/image28.jpeg"/></Relationships>
</file>

<file path=ppt/slides/_rels/slide1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1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1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1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1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1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1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1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1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1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2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 Id="rId4" Type="http://schemas.openxmlformats.org/officeDocument/2006/relationships/image" Target="../media/image61.jpeg"/></Relationships>
</file>

<file path=ppt/slides/_rels/slide2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 Id="rId4" Type="http://schemas.openxmlformats.org/officeDocument/2006/relationships/image" Target="../media/image64.jpeg"/></Relationships>
</file>

<file path=ppt/slides/_rels/slide2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7.jpeg"/><Relationship Id="rId4" Type="http://schemas.openxmlformats.org/officeDocument/2006/relationships/image" Target="../media/image66.jpeg"/></Relationships>
</file>

<file path=ppt/slides/_rels/slide23.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flipV="1">
            <a:off x="4427984" y="6075786"/>
            <a:ext cx="4411216" cy="782214"/>
          </a:xfrm>
        </p:spPr>
        <p:txBody>
          <a:bodyPr/>
          <a:lstStyle/>
          <a:p>
            <a:endParaRPr lang="ru-RU" dirty="0"/>
          </a:p>
        </p:txBody>
      </p:sp>
      <p:sp>
        <p:nvSpPr>
          <p:cNvPr id="3" name="Подзаголовок 2"/>
          <p:cNvSpPr>
            <a:spLocks noGrp="1"/>
          </p:cNvSpPr>
          <p:nvPr>
            <p:ph type="subTitle" idx="1"/>
          </p:nvPr>
        </p:nvSpPr>
        <p:spPr>
          <a:xfrm flipV="1">
            <a:off x="381000" y="3717032"/>
            <a:ext cx="8458200" cy="169168"/>
          </a:xfrm>
        </p:spPr>
        <p:txBody>
          <a:bodyPr>
            <a:normAutofit fontScale="47500" lnSpcReduction="20000"/>
          </a:bodyPr>
          <a:lstStyle/>
          <a:p>
            <a:endParaRPr lang="ru-RU" dirty="0"/>
          </a:p>
        </p:txBody>
      </p:sp>
      <p:pic>
        <p:nvPicPr>
          <p:cNvPr id="6" name="Рисунок 5" descr="unnamed (8).jpg"/>
          <p:cNvPicPr>
            <a:picLocks noChangeAspect="1"/>
          </p:cNvPicPr>
          <p:nvPr/>
        </p:nvPicPr>
        <p:blipFill>
          <a:blip r:embed="rId2" cstate="print"/>
          <a:stretch>
            <a:fillRect/>
          </a:stretch>
        </p:blipFill>
        <p:spPr>
          <a:xfrm>
            <a:off x="611560" y="2276872"/>
            <a:ext cx="4876800" cy="36576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7" name="Рисунок 6" descr="легерь.jpg"/>
          <p:cNvPicPr>
            <a:picLocks noChangeAspect="1"/>
          </p:cNvPicPr>
          <p:nvPr/>
        </p:nvPicPr>
        <p:blipFill>
          <a:blip r:embed="rId3" cstate="print"/>
          <a:stretch>
            <a:fillRect/>
          </a:stretch>
        </p:blipFill>
        <p:spPr>
          <a:xfrm>
            <a:off x="3059832" y="3933056"/>
            <a:ext cx="1656184" cy="1333500"/>
          </a:xfrm>
          <a:prstGeom prst="rect">
            <a:avLst/>
          </a:prstGeom>
        </p:spPr>
      </p:pic>
      <p:pic>
        <p:nvPicPr>
          <p:cNvPr id="9" name="Рисунок 8" descr="images (2).jpg"/>
          <p:cNvPicPr>
            <a:picLocks noChangeAspect="1"/>
          </p:cNvPicPr>
          <p:nvPr/>
        </p:nvPicPr>
        <p:blipFill>
          <a:blip r:embed="rId4" cstate="print"/>
          <a:stretch>
            <a:fillRect/>
          </a:stretch>
        </p:blipFill>
        <p:spPr>
          <a:xfrm>
            <a:off x="5796136" y="4725144"/>
            <a:ext cx="2619375" cy="174307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0" name="Рисунок 9" descr="1496148118_25d025b425d025be25d025b125d1258025d025be-25d025bf25d025be25d025b625d025b025d025bb25d025be25d025b225d025b025d1258225d1258c-2.jpg"/>
          <p:cNvPicPr>
            <a:picLocks noChangeAspect="1"/>
          </p:cNvPicPr>
          <p:nvPr/>
        </p:nvPicPr>
        <p:blipFill>
          <a:blip r:embed="rId5" cstate="print"/>
          <a:stretch>
            <a:fillRect/>
          </a:stretch>
        </p:blipFill>
        <p:spPr>
          <a:xfrm>
            <a:off x="5796136" y="1700808"/>
            <a:ext cx="2791261" cy="288032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22529" name="Rectangle 1"/>
          <p:cNvSpPr>
            <a:spLocks noChangeArrowheads="1"/>
          </p:cNvSpPr>
          <p:nvPr/>
        </p:nvSpPr>
        <p:spPr bwMode="auto">
          <a:xfrm>
            <a:off x="0" y="463985"/>
            <a:ext cx="8956298"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kumimoji="0" lang="ru-RU" sz="1000" b="0"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rPr>
              <a:t>.</a:t>
            </a:r>
            <a:endParaRPr lang="ru-RU" sz="800" dirty="0" smtClean="0">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ru-RU" sz="800" b="0" i="0" u="none" strike="noStrike" cap="none" normalizeH="0" baseline="0" dirty="0" smtClean="0">
                <a:ln>
                  <a:noFill/>
                </a:ln>
                <a:solidFill>
                  <a:schemeClr val="tx1"/>
                </a:solidFill>
                <a:effectLst/>
                <a:latin typeface="Arial" pitchFamily="34" charset="0"/>
                <a:cs typeface="Arial" pitchFamily="34" charset="0"/>
              </a:rPr>
              <a:t> </a:t>
            </a: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Rectangle 1"/>
          <p:cNvSpPr>
            <a:spLocks noChangeArrowheads="1"/>
          </p:cNvSpPr>
          <p:nvPr/>
        </p:nvSpPr>
        <p:spPr bwMode="auto">
          <a:xfrm>
            <a:off x="0" y="441236"/>
            <a:ext cx="11575456" cy="7386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ru-RU" sz="1400" dirty="0" smtClean="0">
                <a:latin typeface="+mj-lt"/>
                <a:ea typeface="Times New Roman" pitchFamily="18" charset="0"/>
                <a:cs typeface="Arial" pitchFamily="34" charset="0"/>
              </a:rPr>
              <a:t> </a:t>
            </a:r>
          </a:p>
          <a:p>
            <a:pPr lvl="0" algn="just" fontAlgn="base">
              <a:spcBef>
                <a:spcPct val="0"/>
              </a:spcBef>
              <a:spcAft>
                <a:spcPct val="0"/>
              </a:spcAft>
            </a:pPr>
            <a:endParaRPr lang="ru-RU" sz="1400" dirty="0" smtClean="0">
              <a:latin typeface="+mj-lt"/>
              <a:ea typeface="Times New Roman" pitchFamily="18" charset="0"/>
              <a:cs typeface="Arial" pitchFamily="34" charset="0"/>
            </a:endParaRPr>
          </a:p>
          <a:p>
            <a:pPr lvl="0" algn="just" fontAlgn="base">
              <a:spcBef>
                <a:spcPct val="0"/>
              </a:spcBef>
              <a:spcAft>
                <a:spcPct val="0"/>
              </a:spcAft>
            </a:pPr>
            <a:endParaRPr kumimoji="0" lang="ru-RU" sz="1400" b="0" i="0" u="none" strike="noStrike" cap="none" normalizeH="0" baseline="0" dirty="0" smtClean="0">
              <a:ln>
                <a:noFill/>
              </a:ln>
              <a:solidFill>
                <a:schemeClr val="tx1"/>
              </a:solidFill>
              <a:effectLst/>
              <a:latin typeface="+mj-lt"/>
              <a:cs typeface="Arial" pitchFamily="34" charset="0"/>
            </a:endParaRPr>
          </a:p>
        </p:txBody>
      </p:sp>
      <p:sp>
        <p:nvSpPr>
          <p:cNvPr id="22531" name="Rectangle 3"/>
          <p:cNvSpPr>
            <a:spLocks noChangeArrowheads="1"/>
          </p:cNvSpPr>
          <p:nvPr/>
        </p:nvSpPr>
        <p:spPr bwMode="auto">
          <a:xfrm>
            <a:off x="3707904" y="1124744"/>
            <a:ext cx="979755"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34290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endParaRPr kumimoji="0" 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2" name="Прямоугольник 11"/>
          <p:cNvSpPr/>
          <p:nvPr/>
        </p:nvSpPr>
        <p:spPr>
          <a:xfrm>
            <a:off x="755576" y="620688"/>
            <a:ext cx="6174432" cy="1384995"/>
          </a:xfrm>
          <a:prstGeom prst="rect">
            <a:avLst/>
          </a:prstGeom>
        </p:spPr>
        <p:txBody>
          <a:bodyPr wrap="square">
            <a:spAutoFit/>
          </a:bodyPr>
          <a:lstStyle/>
          <a:p>
            <a:r>
              <a:rPr lang="ru-RU" sz="1400" dirty="0" smtClean="0">
                <a:latin typeface="Segoe Script" pitchFamily="34" charset="0"/>
              </a:rPr>
              <a:t>Лето – пора летних каникул. Стало доброй традицией организовывать работу детского оздоровительного лагеря с дневным пребыванием детей и 3-х разовым питанием в школе в июне. И это лето не стало исключением – летний лагерь «Радуга Дружбы» гостеприимно распахнул свои двери для школьников.</a:t>
            </a:r>
            <a:endParaRPr lang="ru-RU" sz="1400" dirty="0">
              <a:latin typeface="Segoe Script" pitchFamily="34" charset="0"/>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547664"/>
            <a:ext cx="8740080" cy="5328592"/>
          </a:xfrm>
        </p:spPr>
        <p:txBody>
          <a:bodyPr>
            <a:normAutofit/>
          </a:bodyPr>
          <a:lstStyle/>
          <a:p>
            <a:pPr algn="ctr"/>
            <a:r>
              <a:rPr lang="ru-RU" sz="1400" b="0" i="1" dirty="0" smtClean="0">
                <a:solidFill>
                  <a:schemeClr val="tx1"/>
                </a:solidFill>
                <a:effectLst/>
                <a:latin typeface="Arial" pitchFamily="34" charset="0"/>
                <a:cs typeface="Arial" pitchFamily="34" charset="0"/>
              </a:rPr>
              <a:t>.</a:t>
            </a:r>
            <a:r>
              <a:rPr lang="ru-RU" sz="1400" b="0" i="1" dirty="0" smtClean="0">
                <a:solidFill>
                  <a:schemeClr val="tx1"/>
                </a:solidFill>
                <a:effectLst/>
                <a:latin typeface="Segoe Script" pitchFamily="34" charset="0"/>
                <a:cs typeface="Angsana New" pitchFamily="18" charset="-34"/>
              </a:rPr>
              <a:t/>
            </a:r>
            <a:br>
              <a:rPr lang="ru-RU" sz="1400" b="0" i="1" dirty="0" smtClean="0">
                <a:solidFill>
                  <a:schemeClr val="tx1"/>
                </a:solidFill>
                <a:effectLst/>
                <a:latin typeface="Segoe Script" pitchFamily="34" charset="0"/>
                <a:cs typeface="Angsana New" pitchFamily="18" charset="-34"/>
              </a:rPr>
            </a:br>
            <a:r>
              <a:rPr lang="ru-RU" sz="1400" b="0" dirty="0" smtClean="0">
                <a:solidFill>
                  <a:srgbClr val="0070C0"/>
                </a:solidFill>
                <a:effectLst/>
                <a:latin typeface="Arial Black" pitchFamily="34" charset="0"/>
                <a:cs typeface="Arial" pitchFamily="34" charset="0"/>
              </a:rPr>
              <a:t>Пришкольный лагерь – это активный отдых, выезды в театры, музеи, экскурсии, соревнования, турниры, ролевые игры, конкурсы, мастер-классы, просмотры кинофильмов и мультфильмов.</a:t>
            </a:r>
            <a:br>
              <a:rPr lang="ru-RU" sz="1400" b="0" dirty="0" smtClean="0">
                <a:solidFill>
                  <a:srgbClr val="0070C0"/>
                </a:solidFill>
                <a:effectLst/>
                <a:latin typeface="Arial Black" pitchFamily="34" charset="0"/>
                <a:cs typeface="Arial" pitchFamily="34" charset="0"/>
              </a:rPr>
            </a:br>
            <a:r>
              <a:rPr lang="ru-RU" sz="1400" b="0" dirty="0" smtClean="0">
                <a:solidFill>
                  <a:srgbClr val="0070C0"/>
                </a:solidFill>
                <a:effectLst/>
                <a:latin typeface="Arial Black" pitchFamily="34" charset="0"/>
                <a:cs typeface="Arial" pitchFamily="34" charset="0"/>
              </a:rPr>
              <a:t>План работы летнего лагеря составлен так, чтобы каждое мероприятие носило всесторонний воспитательный характер, затрагивало все аспекты и направления воспитательной концепции программы лагеря, поэтому такое разнообразие ежедневных дел в лагере.</a:t>
            </a:r>
            <a:br>
              <a:rPr lang="ru-RU" sz="1400" b="0" dirty="0" smtClean="0">
                <a:solidFill>
                  <a:srgbClr val="0070C0"/>
                </a:solidFill>
                <a:effectLst/>
                <a:latin typeface="Arial Black" pitchFamily="34" charset="0"/>
                <a:cs typeface="Arial" pitchFamily="34" charset="0"/>
              </a:rPr>
            </a:br>
            <a:r>
              <a:rPr lang="ru-RU" sz="1400" b="0" dirty="0" smtClean="0">
                <a:solidFill>
                  <a:srgbClr val="0070C0"/>
                </a:solidFill>
                <a:effectLst/>
                <a:latin typeface="Arial Black" pitchFamily="34" charset="0"/>
                <a:cs typeface="Arial" pitchFamily="34" charset="0"/>
              </a:rPr>
              <a:t>Лагерь дает возможность каждому ребенку раскрыться</a:t>
            </a:r>
            <a:r>
              <a:rPr lang="ru-RU" sz="1400" dirty="0" smtClean="0">
                <a:solidFill>
                  <a:srgbClr val="0070C0"/>
                </a:solidFill>
                <a:effectLst/>
                <a:latin typeface="Arial Black" pitchFamily="34" charset="0"/>
                <a:cs typeface="Arial" pitchFamily="34" charset="0"/>
              </a:rPr>
              <a:t> </a:t>
            </a:r>
            <a:r>
              <a:rPr lang="ru-RU" sz="1400" dirty="0" smtClean="0">
                <a:solidFill>
                  <a:srgbClr val="0070C0"/>
                </a:solidFill>
                <a:effectLst/>
                <a:latin typeface="Arial" pitchFamily="34" charset="0"/>
                <a:cs typeface="Arial" pitchFamily="34" charset="0"/>
              </a:rPr>
              <a:t>и </a:t>
            </a:r>
            <a:r>
              <a:rPr lang="ru-RU" sz="1400" dirty="0" err="1" smtClean="0">
                <a:solidFill>
                  <a:srgbClr val="0070C0"/>
                </a:solidFill>
                <a:effectLst/>
                <a:latin typeface="Arial" pitchFamily="34" charset="0"/>
                <a:cs typeface="Arial" pitchFamily="34" charset="0"/>
              </a:rPr>
              <a:t>самореализоваться</a:t>
            </a:r>
            <a:r>
              <a:rPr lang="ru-RU" sz="1400" dirty="0" smtClean="0">
                <a:solidFill>
                  <a:srgbClr val="0070C0"/>
                </a:solidFill>
                <a:effectLst/>
                <a:latin typeface="Arial" pitchFamily="34" charset="0"/>
                <a:cs typeface="Arial" pitchFamily="34" charset="0"/>
              </a:rPr>
              <a:t>.</a:t>
            </a:r>
            <a:endParaRPr lang="ru-RU" sz="1400" dirty="0">
              <a:solidFill>
                <a:srgbClr val="0070C0"/>
              </a:solidFill>
              <a:effectLst/>
              <a:latin typeface="Segoe Script" pitchFamily="34" charset="0"/>
              <a:cs typeface="Angsana New" pitchFamily="18" charset="-34"/>
            </a:endParaRPr>
          </a:p>
        </p:txBody>
      </p:sp>
      <p:pic>
        <p:nvPicPr>
          <p:cNvPr id="4" name="Содержимое 3" descr="unnamed.png"/>
          <p:cNvPicPr>
            <a:picLocks noGrp="1" noChangeAspect="1"/>
          </p:cNvPicPr>
          <p:nvPr>
            <p:ph idx="1"/>
          </p:nvPr>
        </p:nvPicPr>
        <p:blipFill>
          <a:blip r:embed="rId2" cstate="print"/>
          <a:stretch>
            <a:fillRect/>
          </a:stretch>
        </p:blipFill>
        <p:spPr>
          <a:xfrm>
            <a:off x="539552" y="2780928"/>
            <a:ext cx="4876800" cy="3048000"/>
          </a:xfrm>
          <a:prstGeom prst="rect">
            <a:avLst/>
          </a:prstGeom>
          <a:ln>
            <a:noFill/>
          </a:ln>
          <a:effectLst>
            <a:softEdge rad="112500"/>
          </a:effectLst>
        </p:spPr>
      </p:pic>
      <p:sp>
        <p:nvSpPr>
          <p:cNvPr id="5" name="TextBox 4"/>
          <p:cNvSpPr txBox="1"/>
          <p:nvPr/>
        </p:nvSpPr>
        <p:spPr>
          <a:xfrm>
            <a:off x="1547664" y="5517232"/>
            <a:ext cx="4104456" cy="646331"/>
          </a:xfrm>
          <a:prstGeom prst="rect">
            <a:avLst/>
          </a:prstGeom>
          <a:noFill/>
          <a:ln>
            <a:noFill/>
          </a:ln>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endParaRPr lang="ru-RU" b="1" dirty="0" smtClean="0">
              <a:ln w="11430">
                <a:noFill/>
              </a:ln>
              <a:solidFill>
                <a:srgbClr val="0070C0"/>
              </a:solidFill>
              <a:effectLst>
                <a:outerShdw blurRad="50800" dist="39000" dir="5460000" algn="tl">
                  <a:srgbClr val="000000">
                    <a:alpha val="38000"/>
                  </a:srgbClr>
                </a:outerShdw>
              </a:effectLst>
              <a:latin typeface="Segoe Script" pitchFamily="34" charset="0"/>
              <a:cs typeface="Arial" pitchFamily="34" charset="0"/>
            </a:endParaRPr>
          </a:p>
          <a:p>
            <a:pPr algn="ctr"/>
            <a:r>
              <a:rPr lang="ru-RU" b="1" dirty="0" smtClean="0">
                <a:ln w="11430">
                  <a:noFill/>
                </a:ln>
                <a:solidFill>
                  <a:srgbClr val="0070C0"/>
                </a:solidFill>
                <a:effectLst>
                  <a:outerShdw blurRad="50800" dist="39000" dir="5460000" algn="tl">
                    <a:srgbClr val="000000">
                      <a:alpha val="38000"/>
                    </a:srgbClr>
                  </a:outerShdw>
                </a:effectLst>
                <a:latin typeface="Segoe Script" pitchFamily="34" charset="0"/>
                <a:cs typeface="Arial" pitchFamily="34" charset="0"/>
              </a:rPr>
              <a:t>ДРУЖБЫ</a:t>
            </a:r>
            <a:endParaRPr lang="ru-RU" b="1" dirty="0">
              <a:ln w="11430">
                <a:noFill/>
              </a:ln>
              <a:solidFill>
                <a:srgbClr val="0070C0"/>
              </a:solidFill>
              <a:effectLst>
                <a:outerShdw blurRad="50800" dist="39000" dir="5460000" algn="tl">
                  <a:srgbClr val="000000">
                    <a:alpha val="38000"/>
                  </a:srgbClr>
                </a:outerShdw>
              </a:effectLst>
              <a:latin typeface="Segoe Script" pitchFamily="34" charset="0"/>
              <a:cs typeface="Arial" pitchFamily="34" charset="0"/>
            </a:endParaRPr>
          </a:p>
        </p:txBody>
      </p:sp>
      <p:pic>
        <p:nvPicPr>
          <p:cNvPr id="6" name="Рисунок 5" descr="unnamed (4).jpg"/>
          <p:cNvPicPr>
            <a:picLocks noChangeAspect="1"/>
          </p:cNvPicPr>
          <p:nvPr/>
        </p:nvPicPr>
        <p:blipFill>
          <a:blip r:embed="rId3" cstate="print"/>
          <a:stretch>
            <a:fillRect/>
          </a:stretch>
        </p:blipFill>
        <p:spPr>
          <a:xfrm>
            <a:off x="5724128" y="3356992"/>
            <a:ext cx="3014464" cy="2311152"/>
          </a:xfrm>
          <a:prstGeom prst="rect">
            <a:avLst/>
          </a:prstGeom>
          <a:ln>
            <a:noFill/>
          </a:ln>
          <a:effectLst>
            <a:softEdge rad="112500"/>
          </a:effectLst>
        </p:spPr>
      </p:pic>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88640"/>
            <a:ext cx="7848872" cy="1584176"/>
          </a:xfrm>
        </p:spPr>
        <p:txBody>
          <a:bodyPr>
            <a:noAutofit/>
          </a:bodyPr>
          <a:lstStyle/>
          <a:p>
            <a:pPr lvl="0" fontAlgn="base">
              <a:spcAft>
                <a:spcPct val="0"/>
              </a:spcAft>
            </a:pPr>
            <a:r>
              <a:rPr lang="ru-RU" sz="1400" b="0" dirty="0" smtClean="0">
                <a:solidFill>
                  <a:schemeClr val="tx2"/>
                </a:solidFill>
              </a:rPr>
              <a:t>В этот день мы занимались оформлением уголка, провели конкурс на лучшую эмблему уголка и готовились к празднику открытия лагеря. Повторили «Правила внутреннего распорядка. Законы лагеря «Радуга Дружбы». Правила техники безопасности. Правила поведения в лагере, в столовой, на улице, в общественных местах». После обеда прошла игровая программа «Веселые старты». </a:t>
            </a:r>
            <a:endParaRPr lang="ru-RU" sz="1400" b="0" i="1" dirty="0">
              <a:solidFill>
                <a:schemeClr val="tx2"/>
              </a:solidFill>
              <a:effectLst/>
              <a:latin typeface="Comic Sans MS" pitchFamily="66" charset="0"/>
              <a:cs typeface="AngsanaUPC" pitchFamily="18" charset="-34"/>
            </a:endParaRPr>
          </a:p>
        </p:txBody>
      </p:sp>
      <p:pic>
        <p:nvPicPr>
          <p:cNvPr id="4" name="Содержимое 3" descr="31.jpg"/>
          <p:cNvPicPr>
            <a:picLocks noGrp="1" noChangeAspect="1"/>
          </p:cNvPicPr>
          <p:nvPr>
            <p:ph idx="1"/>
          </p:nvPr>
        </p:nvPicPr>
        <p:blipFill>
          <a:blip r:embed="rId2" cstate="print"/>
          <a:stretch>
            <a:fillRect/>
          </a:stretch>
        </p:blipFill>
        <p:spPr>
          <a:xfrm>
            <a:off x="6660232" y="5229200"/>
            <a:ext cx="2209428" cy="1312168"/>
          </a:xfrm>
          <a:prstGeom prst="rect">
            <a:avLst/>
          </a:prstGeom>
          <a:ln>
            <a:noFill/>
          </a:ln>
          <a:effectLst>
            <a:softEdge rad="112500"/>
          </a:effectLst>
        </p:spPr>
      </p:pic>
      <p:pic>
        <p:nvPicPr>
          <p:cNvPr id="5" name="Рисунок 4" descr="CollageMaker_20210603_100405175.jpg"/>
          <p:cNvPicPr>
            <a:picLocks noChangeAspect="1"/>
          </p:cNvPicPr>
          <p:nvPr/>
        </p:nvPicPr>
        <p:blipFill>
          <a:blip r:embed="rId3" cstate="print"/>
          <a:stretch>
            <a:fillRect/>
          </a:stretch>
        </p:blipFill>
        <p:spPr>
          <a:xfrm>
            <a:off x="395536" y="1772816"/>
            <a:ext cx="4392488" cy="4365103"/>
          </a:xfrm>
          <a:prstGeom prst="rect">
            <a:avLst/>
          </a:prstGeom>
          <a:ln>
            <a:noFill/>
          </a:ln>
          <a:effectLst>
            <a:softEdge rad="112500"/>
          </a:effectLst>
        </p:spPr>
      </p:pic>
      <p:pic>
        <p:nvPicPr>
          <p:cNvPr id="8" name="Рисунок 7" descr="CollageMaker_20210601_071546489.jpg"/>
          <p:cNvPicPr>
            <a:picLocks noChangeAspect="1"/>
          </p:cNvPicPr>
          <p:nvPr/>
        </p:nvPicPr>
        <p:blipFill>
          <a:blip r:embed="rId4" cstate="print"/>
          <a:stretch>
            <a:fillRect/>
          </a:stretch>
        </p:blipFill>
        <p:spPr>
          <a:xfrm>
            <a:off x="4932040" y="1556792"/>
            <a:ext cx="3528392" cy="3744416"/>
          </a:xfrm>
          <a:prstGeom prst="rect">
            <a:avLst/>
          </a:prstGeom>
          <a:ln>
            <a:noFill/>
          </a:ln>
          <a:effectLst>
            <a:softEdge rad="112500"/>
          </a:effectLst>
        </p:spPr>
      </p:pic>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Без названия (2).jpg"/>
          <p:cNvPicPr>
            <a:picLocks noGrp="1" noChangeAspect="1"/>
          </p:cNvPicPr>
          <p:nvPr>
            <p:ph idx="1"/>
          </p:nvPr>
        </p:nvPicPr>
        <p:blipFill>
          <a:blip r:embed="rId2" cstate="print"/>
          <a:stretch>
            <a:fillRect/>
          </a:stretch>
        </p:blipFill>
        <p:spPr>
          <a:xfrm>
            <a:off x="6948264" y="5013176"/>
            <a:ext cx="1811660" cy="1501750"/>
          </a:xfrm>
        </p:spPr>
      </p:pic>
      <p:sp>
        <p:nvSpPr>
          <p:cNvPr id="5" name="Прямоугольник 4"/>
          <p:cNvSpPr/>
          <p:nvPr/>
        </p:nvSpPr>
        <p:spPr>
          <a:xfrm>
            <a:off x="179512" y="332656"/>
            <a:ext cx="8352928" cy="523220"/>
          </a:xfrm>
          <a:prstGeom prst="rect">
            <a:avLst/>
          </a:prstGeom>
        </p:spPr>
        <p:txBody>
          <a:bodyPr wrap="square">
            <a:spAutoFit/>
          </a:bodyPr>
          <a:lstStyle/>
          <a:p>
            <a:r>
              <a:rPr lang="ru-RU" sz="1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Black" pitchFamily="34" charset="0"/>
              </a:rPr>
              <a:t>,.</a:t>
            </a:r>
          </a:p>
          <a:p>
            <a:endParaRPr lang="ru-RU" sz="1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Black" pitchFamily="34" charset="0"/>
            </a:endParaRPr>
          </a:p>
        </p:txBody>
      </p:sp>
      <p:sp>
        <p:nvSpPr>
          <p:cNvPr id="9" name="Прямоугольник 8"/>
          <p:cNvSpPr/>
          <p:nvPr/>
        </p:nvSpPr>
        <p:spPr>
          <a:xfrm>
            <a:off x="179512" y="1124744"/>
            <a:ext cx="10566920" cy="307777"/>
          </a:xfrm>
          <a:prstGeom prst="rect">
            <a:avLst/>
          </a:prstGeom>
        </p:spPr>
        <p:txBody>
          <a:bodyPr wrap="square">
            <a:spAutoFit/>
          </a:bodyPr>
          <a:lstStyle/>
          <a:p>
            <a:r>
              <a:rPr lang="ru-RU" sz="1400" dirty="0" smtClean="0"/>
              <a:t>.</a:t>
            </a:r>
            <a:endParaRPr lang="ru-RU" sz="1400" dirty="0"/>
          </a:p>
        </p:txBody>
      </p:sp>
      <p:pic>
        <p:nvPicPr>
          <p:cNvPr id="6" name="Рисунок 5" descr="CollageMaker_20210601_160101721.jpg"/>
          <p:cNvPicPr>
            <a:picLocks noChangeAspect="1"/>
          </p:cNvPicPr>
          <p:nvPr/>
        </p:nvPicPr>
        <p:blipFill>
          <a:blip r:embed="rId3" cstate="print"/>
          <a:stretch>
            <a:fillRect/>
          </a:stretch>
        </p:blipFill>
        <p:spPr>
          <a:xfrm>
            <a:off x="467544" y="2204864"/>
            <a:ext cx="5373216" cy="3816424"/>
          </a:xfrm>
          <a:prstGeom prst="rect">
            <a:avLst/>
          </a:prstGeom>
          <a:ln>
            <a:noFill/>
          </a:ln>
          <a:effectLst>
            <a:softEdge rad="112500"/>
          </a:effectLst>
        </p:spPr>
      </p:pic>
      <p:pic>
        <p:nvPicPr>
          <p:cNvPr id="7" name="Рисунок 6" descr="CollageMaker_20210601_155934672.jpg"/>
          <p:cNvPicPr>
            <a:picLocks noChangeAspect="1"/>
          </p:cNvPicPr>
          <p:nvPr/>
        </p:nvPicPr>
        <p:blipFill>
          <a:blip r:embed="rId4" cstate="print"/>
          <a:stretch>
            <a:fillRect/>
          </a:stretch>
        </p:blipFill>
        <p:spPr>
          <a:xfrm>
            <a:off x="5796136" y="2060848"/>
            <a:ext cx="2924944" cy="2880320"/>
          </a:xfrm>
          <a:prstGeom prst="rect">
            <a:avLst/>
          </a:prstGeom>
          <a:ln>
            <a:noFill/>
          </a:ln>
          <a:effectLst>
            <a:softEdge rad="112500"/>
          </a:effectLst>
        </p:spPr>
      </p:pic>
      <p:sp>
        <p:nvSpPr>
          <p:cNvPr id="8" name="Прямоугольник 7"/>
          <p:cNvSpPr/>
          <p:nvPr/>
        </p:nvSpPr>
        <p:spPr>
          <a:xfrm>
            <a:off x="395536" y="548680"/>
            <a:ext cx="8029400" cy="2215991"/>
          </a:xfrm>
          <a:prstGeom prst="rect">
            <a:avLst/>
          </a:prstGeom>
        </p:spPr>
        <p:txBody>
          <a:bodyPr wrap="square">
            <a:spAutoFit/>
          </a:bodyPr>
          <a:lstStyle/>
          <a:p>
            <a:pPr fontAlgn="base"/>
            <a:r>
              <a:rPr lang="ru-RU" dirty="0" smtClean="0">
                <a:hlinkClick r:id="rId5"/>
              </a:rPr>
              <a:t>  </a:t>
            </a:r>
            <a:r>
              <a:rPr lang="ru-RU" sz="1400" b="1" dirty="0" smtClean="0">
                <a:latin typeface="Arial Narrow" pitchFamily="34" charset="0"/>
                <a:cs typeface="Arial" pitchFamily="34" charset="0"/>
              </a:rPr>
              <a:t>В День защиты детей посетили праздник «Волшебники лучезарного города» в Казанском Кремле.</a:t>
            </a:r>
            <a:r>
              <a:rPr lang="ru-RU" b="1" dirty="0" smtClean="0">
                <a:latin typeface="Arial Narrow" pitchFamily="34" charset="0"/>
                <a:cs typeface="Arial" pitchFamily="34" charset="0"/>
              </a:rPr>
              <a:t> </a:t>
            </a:r>
            <a:r>
              <a:rPr lang="ru-RU" sz="1400" b="1" dirty="0" smtClean="0">
                <a:latin typeface="Arial Narrow" pitchFamily="34" charset="0"/>
                <a:cs typeface="Arial" pitchFamily="34" charset="0"/>
              </a:rPr>
              <a:t>По всей территории Кремля были организованы  научно-познавательные, развлекательные, интерактивные и тематические площадки с конкурсами, играми, викторинами, а также мастер-классами. Итогом мероприятий, посвященных Дню защиты детей стал общешкольный Парад </a:t>
            </a:r>
            <a:r>
              <a:rPr lang="ru-RU" sz="1400" b="1" dirty="0" err="1" smtClean="0">
                <a:latin typeface="Arial Narrow" pitchFamily="34" charset="0"/>
                <a:cs typeface="Arial" pitchFamily="34" charset="0"/>
              </a:rPr>
              <a:t>звезд,на</a:t>
            </a:r>
            <a:r>
              <a:rPr lang="ru-RU" sz="1400" b="1" dirty="0" smtClean="0">
                <a:latin typeface="Arial Narrow" pitchFamily="34" charset="0"/>
                <a:cs typeface="Arial" pitchFamily="34" charset="0"/>
              </a:rPr>
              <a:t> котором дети получили грамоты и памятные награды. Праздник удался и подарил всем хорошее настроение, также в Казанском </a:t>
            </a:r>
            <a:r>
              <a:rPr lang="ru-RU" sz="1400" b="1" dirty="0" err="1" smtClean="0">
                <a:latin typeface="Arial Narrow" pitchFamily="34" charset="0"/>
                <a:cs typeface="Arial" pitchFamily="34" charset="0"/>
              </a:rPr>
              <a:t>ТЮЗе</a:t>
            </a:r>
            <a:r>
              <a:rPr lang="ru-RU" sz="1400" b="1" dirty="0" smtClean="0">
                <a:latin typeface="Arial Narrow" pitchFamily="34" charset="0"/>
                <a:cs typeface="Arial" pitchFamily="34" charset="0"/>
              </a:rPr>
              <a:t>  смогли посмотреть спектакль  «Дикий» В фойе нас ждали аниматоры, игры и  подарки. Ребята получили массу положительных эмоций.</a:t>
            </a:r>
            <a:endParaRPr lang="ru-RU" sz="1400" b="1" dirty="0" smtClean="0">
              <a:latin typeface="Arial Narrow" pitchFamily="34" charset="0"/>
              <a:cs typeface="Arial" pitchFamily="34" charset="0"/>
              <a:hlinkClick r:id="rId5"/>
            </a:endParaRPr>
          </a:p>
          <a:p>
            <a:r>
              <a:rPr lang="ru-RU" dirty="0" smtClean="0"/>
              <a:t/>
            </a:r>
            <a:br>
              <a:rPr lang="ru-RU" dirty="0" smtClean="0"/>
            </a:br>
            <a:endParaRPr lang="ru-RU" dirty="0"/>
          </a:p>
        </p:txBody>
      </p:sp>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76672"/>
            <a:ext cx="8219256" cy="936104"/>
          </a:xfrm>
        </p:spPr>
        <p:txBody>
          <a:bodyPr>
            <a:normAutofit fontScale="90000"/>
          </a:bodyPr>
          <a:lstStyle/>
          <a:p>
            <a:r>
              <a:rPr lang="ru-RU" sz="1200" b="0" dirty="0" smtClean="0">
                <a:solidFill>
                  <a:schemeClr val="tx1"/>
                </a:solidFill>
                <a:effectLst/>
              </a:rPr>
              <a:t> </a:t>
            </a:r>
            <a:r>
              <a:rPr lang="ru-RU" sz="1300" b="0" i="1" dirty="0" smtClean="0">
                <a:solidFill>
                  <a:schemeClr val="tx1"/>
                </a:solidFill>
                <a:effectLst/>
                <a:latin typeface="Arial" pitchFamily="34" charset="0"/>
                <a:cs typeface="Arial" pitchFamily="34" charset="0"/>
              </a:rPr>
              <a:t>«</a:t>
            </a:r>
            <a:r>
              <a:rPr lang="ru-RU" sz="1300" b="0" i="1" dirty="0" smtClean="0">
                <a:solidFill>
                  <a:schemeClr val="tx1"/>
                </a:solidFill>
                <a:effectLst/>
                <a:latin typeface="Arial" pitchFamily="34" charset="0"/>
                <a:ea typeface="Arial Unicode MS" pitchFamily="34" charset="-128"/>
                <a:cs typeface="Arial" pitchFamily="34" charset="0"/>
              </a:rPr>
              <a:t>День здорового питания и отказа от излишеств в еде » это ежегодный неофициальный праздник.</a:t>
            </a:r>
            <a:r>
              <a:rPr lang="ru-RU" sz="1300" b="0" i="1" dirty="0" smtClean="0">
                <a:solidFill>
                  <a:schemeClr val="tx1"/>
                </a:solidFill>
                <a:effectLst/>
                <a:latin typeface="Arial" pitchFamily="34" charset="0"/>
                <a:cs typeface="Arial" pitchFamily="34" charset="0"/>
              </a:rPr>
              <a:t> Здоровый образ жизни – это: соблюдение режима дня; соблюдение режима питания, правильное питание; закаливание; физический труд; соблюдение правил гигиены ; правил поведения за столом «Когда я ем, я глух и нем!»; скажем «Нет!» вредным привычкам; доброе отношение к людям, к окружающей нас природе, животным; правильная организация отдыха и труда. Именно этому был посвящен наш день</a:t>
            </a:r>
            <a:r>
              <a:rPr lang="ru-RU" sz="1300" b="0" dirty="0" smtClean="0">
                <a:solidFill>
                  <a:schemeClr val="tx1"/>
                </a:solidFill>
                <a:effectLst/>
                <a:latin typeface="Arial" pitchFamily="34" charset="0"/>
                <a:cs typeface="Arial" pitchFamily="34" charset="0"/>
              </a:rPr>
              <a:t>.</a:t>
            </a:r>
            <a:endParaRPr lang="ru-RU" sz="1300" b="0" dirty="0">
              <a:solidFill>
                <a:schemeClr val="tx1"/>
              </a:solidFill>
              <a:effectLst/>
              <a:latin typeface="Arial" pitchFamily="34" charset="0"/>
              <a:ea typeface="Arial Unicode MS" pitchFamily="34" charset="-128"/>
              <a:cs typeface="Arial" pitchFamily="34" charset="0"/>
            </a:endParaRPr>
          </a:p>
        </p:txBody>
      </p:sp>
      <p:pic>
        <p:nvPicPr>
          <p:cNvPr id="4" name="Содержимое 3" descr="2.jpg"/>
          <p:cNvPicPr>
            <a:picLocks noGrp="1" noChangeAspect="1"/>
          </p:cNvPicPr>
          <p:nvPr>
            <p:ph idx="1"/>
          </p:nvPr>
        </p:nvPicPr>
        <p:blipFill>
          <a:blip r:embed="rId2" cstate="print"/>
          <a:stretch>
            <a:fillRect/>
          </a:stretch>
        </p:blipFill>
        <p:spPr>
          <a:xfrm>
            <a:off x="6300192" y="5229200"/>
            <a:ext cx="2466975" cy="1847850"/>
          </a:xfrm>
          <a:prstGeom prst="rect">
            <a:avLst/>
          </a:prstGeom>
          <a:ln>
            <a:noFill/>
          </a:ln>
          <a:effectLst>
            <a:softEdge rad="112500"/>
          </a:effectLst>
        </p:spPr>
      </p:pic>
      <p:pic>
        <p:nvPicPr>
          <p:cNvPr id="5" name="Рисунок 4" descr="CollageMaker_20210603_062346252.jpg"/>
          <p:cNvPicPr>
            <a:picLocks noChangeAspect="1"/>
          </p:cNvPicPr>
          <p:nvPr/>
        </p:nvPicPr>
        <p:blipFill>
          <a:blip r:embed="rId3" cstate="print"/>
          <a:stretch>
            <a:fillRect/>
          </a:stretch>
        </p:blipFill>
        <p:spPr>
          <a:xfrm>
            <a:off x="395536" y="1484784"/>
            <a:ext cx="4481736" cy="42657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Рисунок 9" descr="CollageMaker_20210603_062244251.jpg"/>
          <p:cNvPicPr>
            <a:picLocks noChangeAspect="1"/>
          </p:cNvPicPr>
          <p:nvPr/>
        </p:nvPicPr>
        <p:blipFill>
          <a:blip r:embed="rId4" cstate="print"/>
          <a:stretch>
            <a:fillRect/>
          </a:stretch>
        </p:blipFill>
        <p:spPr>
          <a:xfrm>
            <a:off x="5148064" y="1556792"/>
            <a:ext cx="3528392" cy="37444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548680"/>
            <a:ext cx="7768480" cy="1512168"/>
          </a:xfrm>
        </p:spPr>
        <p:txBody>
          <a:bodyPr>
            <a:noAutofit/>
          </a:bodyPr>
          <a:lstStyle/>
          <a:p>
            <a:r>
              <a:rPr lang="ru-RU" sz="1200" b="0" i="1" dirty="0" smtClean="0">
                <a:solidFill>
                  <a:schemeClr val="tx1"/>
                </a:solidFill>
                <a:effectLst/>
              </a:rPr>
              <a:t>Каждый день в лагере организуют по-разному. Например, в четверг , 3 июня, был День безопасности дорожного движения. позвали на встречу с инспектором ГИБДД. Она рассказала о том, как важно не нарушать правила дорожного движения, показала знаки дорожного движения. Затем задали несколько вопросов инспектору, и встреча закончилась. Сразу после обеда ребята 1 и  2 классов  направились в концертный  зал «ЭКИЯТ»,где посмотрели детективную история под названием «Правильное мышление».</a:t>
            </a:r>
            <a:r>
              <a:rPr lang="ru-RU" sz="1400" b="0" dirty="0" smtClean="0">
                <a:solidFill>
                  <a:schemeClr val="tx1"/>
                </a:solidFill>
                <a:effectLst/>
              </a:rPr>
              <a:t/>
            </a:r>
            <a:br>
              <a:rPr lang="ru-RU" sz="1400" b="0" dirty="0" smtClean="0">
                <a:solidFill>
                  <a:schemeClr val="tx1"/>
                </a:solidFill>
                <a:effectLst/>
              </a:rPr>
            </a:br>
            <a:r>
              <a:rPr lang="ru-RU" sz="1400" b="0" dirty="0" smtClean="0">
                <a:solidFill>
                  <a:schemeClr val="tx1"/>
                </a:solidFill>
                <a:effectLst/>
              </a:rPr>
              <a:t/>
            </a:r>
            <a:br>
              <a:rPr lang="ru-RU" sz="1400" b="0" dirty="0" smtClean="0">
                <a:solidFill>
                  <a:schemeClr val="tx1"/>
                </a:solidFill>
                <a:effectLst/>
              </a:rPr>
            </a:br>
            <a:endParaRPr lang="ru-RU" sz="1400" b="0" dirty="0">
              <a:solidFill>
                <a:schemeClr val="tx1"/>
              </a:solidFill>
              <a:effectLst/>
            </a:endParaRPr>
          </a:p>
        </p:txBody>
      </p:sp>
      <p:pic>
        <p:nvPicPr>
          <p:cNvPr id="4" name="Содержимое 3" descr="3.jpg"/>
          <p:cNvPicPr>
            <a:picLocks noGrp="1" noChangeAspect="1"/>
          </p:cNvPicPr>
          <p:nvPr>
            <p:ph idx="1"/>
          </p:nvPr>
        </p:nvPicPr>
        <p:blipFill>
          <a:blip r:embed="rId2" cstate="print"/>
          <a:stretch>
            <a:fillRect/>
          </a:stretch>
        </p:blipFill>
        <p:spPr>
          <a:xfrm>
            <a:off x="6156176" y="4653136"/>
            <a:ext cx="2466975" cy="15693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Рисунок 6" descr="CollageMaker_20210603_230220303.jpg"/>
          <p:cNvPicPr>
            <a:picLocks noChangeAspect="1"/>
          </p:cNvPicPr>
          <p:nvPr/>
        </p:nvPicPr>
        <p:blipFill>
          <a:blip r:embed="rId3" cstate="print"/>
          <a:stretch>
            <a:fillRect/>
          </a:stretch>
        </p:blipFill>
        <p:spPr>
          <a:xfrm>
            <a:off x="467544" y="2132856"/>
            <a:ext cx="4752528" cy="41490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Рисунок 7" descr="CollageMaker_20210603_230415093.jpg"/>
          <p:cNvPicPr>
            <a:picLocks noChangeAspect="1"/>
          </p:cNvPicPr>
          <p:nvPr/>
        </p:nvPicPr>
        <p:blipFill>
          <a:blip r:embed="rId4" cstate="print"/>
          <a:stretch>
            <a:fillRect/>
          </a:stretch>
        </p:blipFill>
        <p:spPr>
          <a:xfrm>
            <a:off x="5508104" y="1988840"/>
            <a:ext cx="3168352" cy="2664296"/>
          </a:xfrm>
          <a:prstGeom prst="rect">
            <a:avLst/>
          </a:prstGeom>
          <a:ln>
            <a:noFill/>
          </a:ln>
          <a:effectLst>
            <a:softEdge rad="112500"/>
          </a:effectLst>
        </p:spPr>
      </p:pic>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891480"/>
            <a:ext cx="8524056" cy="2952328"/>
          </a:xfrm>
        </p:spPr>
        <p:txBody>
          <a:bodyPr>
            <a:noAutofit/>
          </a:bodyPr>
          <a:lstStyle/>
          <a:p>
            <a:r>
              <a:rPr lang="ru-RU" sz="1400" b="1" dirty="0" smtClean="0">
                <a:solidFill>
                  <a:schemeClr val="accent5">
                    <a:lumMod val="75000"/>
                  </a:schemeClr>
                </a:solidFill>
              </a:rPr>
              <a:t> </a:t>
            </a:r>
            <a:r>
              <a:rPr lang="ru-RU" sz="1200" b="0" i="1" dirty="0" smtClean="0">
                <a:solidFill>
                  <a:schemeClr val="accent5">
                    <a:lumMod val="75000"/>
                  </a:schemeClr>
                </a:solidFill>
                <a:effectLst/>
                <a:latin typeface="Arial Black" pitchFamily="34" charset="0"/>
                <a:ea typeface="Arial Unicode MS" pitchFamily="34" charset="-128"/>
                <a:cs typeface="Arial Unicode MS" pitchFamily="34" charset="-128"/>
              </a:rPr>
              <a:t>Накануне дня рождения всеми любимого великого русского поэта Александра Сергеевича Пушкина. Литературное творчество великого русского поэта сопровождает нас на протяжении всей жизни. Его произведения объединяют людей всех возрастов, вероисповеданий, национальностей, переводятся на десятки языков мира. </a:t>
            </a:r>
            <a:br>
              <a:rPr lang="ru-RU" sz="1200" b="0" i="1" dirty="0" smtClean="0">
                <a:solidFill>
                  <a:schemeClr val="accent5">
                    <a:lumMod val="75000"/>
                  </a:schemeClr>
                </a:solidFill>
                <a:effectLst/>
                <a:latin typeface="Arial Black" pitchFamily="34" charset="0"/>
                <a:ea typeface="Arial Unicode MS" pitchFamily="34" charset="-128"/>
                <a:cs typeface="Arial Unicode MS" pitchFamily="34" charset="-128"/>
              </a:rPr>
            </a:br>
            <a:r>
              <a:rPr lang="ru-RU" sz="1200" b="0" i="1" dirty="0" smtClean="0">
                <a:solidFill>
                  <a:schemeClr val="accent5">
                    <a:lumMod val="75000"/>
                  </a:schemeClr>
                </a:solidFill>
                <a:effectLst/>
                <a:latin typeface="Arial Black" pitchFamily="34" charset="0"/>
                <a:ea typeface="Arial Unicode MS" pitchFamily="34" charset="-128"/>
                <a:cs typeface="Arial Unicode MS" pitchFamily="34" charset="-128"/>
              </a:rPr>
              <a:t>           Ежегодно в России отмечается Пушкинский день. Мы не могли пропустить такую дату. Данное событие нашло отражение в наших лагерных делах. Для детей, посещающих пришкольный летний лагерь» было организованы мероприятия, посвященные памяти А.С. Пушкина. Ребята читали книги, участвовали в игре- </a:t>
            </a:r>
            <a:r>
              <a:rPr lang="ru-RU" sz="1200" b="0" i="1" dirty="0" err="1" smtClean="0">
                <a:solidFill>
                  <a:schemeClr val="accent5">
                    <a:lumMod val="75000"/>
                  </a:schemeClr>
                </a:solidFill>
                <a:effectLst/>
                <a:latin typeface="Arial Black" pitchFamily="34" charset="0"/>
                <a:ea typeface="Arial Unicode MS" pitchFamily="34" charset="-128"/>
                <a:cs typeface="Arial Unicode MS" pitchFamily="34" charset="-128"/>
              </a:rPr>
              <a:t>квест</a:t>
            </a:r>
            <a:r>
              <a:rPr lang="ru-RU" sz="1200" b="0" i="1" dirty="0" smtClean="0">
                <a:solidFill>
                  <a:schemeClr val="accent5">
                    <a:lumMod val="75000"/>
                  </a:schemeClr>
                </a:solidFill>
                <a:effectLst/>
                <a:latin typeface="Arial Black" pitchFamily="34" charset="0"/>
                <a:ea typeface="Arial Unicode MS" pitchFamily="34" charset="-128"/>
                <a:cs typeface="Arial Unicode MS" pitchFamily="34" charset="-128"/>
              </a:rPr>
              <a:t>«Там, на неведомых дорожках».</a:t>
            </a:r>
            <a:endParaRPr lang="ru-RU" sz="1200" b="0" i="1" dirty="0">
              <a:solidFill>
                <a:schemeClr val="accent5">
                  <a:lumMod val="75000"/>
                </a:schemeClr>
              </a:solidFill>
              <a:effectLst/>
              <a:latin typeface="Arial Black" pitchFamily="34" charset="0"/>
              <a:ea typeface="Arial Unicode MS" pitchFamily="34" charset="-128"/>
              <a:cs typeface="Arial Unicode MS" pitchFamily="34" charset="-128"/>
            </a:endParaRPr>
          </a:p>
        </p:txBody>
      </p:sp>
      <p:pic>
        <p:nvPicPr>
          <p:cNvPr id="4" name="Содержимое 3" descr="4.jpg"/>
          <p:cNvPicPr>
            <a:picLocks noGrp="1" noChangeAspect="1"/>
          </p:cNvPicPr>
          <p:nvPr>
            <p:ph idx="1"/>
          </p:nvPr>
        </p:nvPicPr>
        <p:blipFill>
          <a:blip r:embed="rId2" cstate="print"/>
          <a:stretch>
            <a:fillRect/>
          </a:stretch>
        </p:blipFill>
        <p:spPr>
          <a:xfrm>
            <a:off x="6948264" y="5445224"/>
            <a:ext cx="1825005" cy="1067569"/>
          </a:xfrm>
          <a:prstGeom prst="rect">
            <a:avLst/>
          </a:prstGeom>
          <a:ln>
            <a:noFill/>
          </a:ln>
          <a:effectLst>
            <a:softEdge rad="112500"/>
          </a:effectLst>
        </p:spPr>
      </p:pic>
      <p:pic>
        <p:nvPicPr>
          <p:cNvPr id="5" name="Рисунок 4" descr="CollageMaker_20210604_133937414.jpg"/>
          <p:cNvPicPr>
            <a:picLocks noChangeAspect="1"/>
          </p:cNvPicPr>
          <p:nvPr/>
        </p:nvPicPr>
        <p:blipFill>
          <a:blip r:embed="rId3" cstate="print"/>
          <a:stretch>
            <a:fillRect/>
          </a:stretch>
        </p:blipFill>
        <p:spPr>
          <a:xfrm>
            <a:off x="395536" y="1988840"/>
            <a:ext cx="4392488" cy="4149080"/>
          </a:xfrm>
          <a:prstGeom prst="rect">
            <a:avLst/>
          </a:prstGeom>
        </p:spPr>
      </p:pic>
      <p:pic>
        <p:nvPicPr>
          <p:cNvPr id="6" name="Рисунок 5" descr="CollageMaker_20210604_134037804.jpg"/>
          <p:cNvPicPr>
            <a:picLocks noChangeAspect="1"/>
          </p:cNvPicPr>
          <p:nvPr/>
        </p:nvPicPr>
        <p:blipFill>
          <a:blip r:embed="rId4" cstate="print"/>
          <a:stretch>
            <a:fillRect/>
          </a:stretch>
        </p:blipFill>
        <p:spPr>
          <a:xfrm>
            <a:off x="4932040" y="1988840"/>
            <a:ext cx="3744416" cy="3456384"/>
          </a:xfrm>
          <a:prstGeom prst="rect">
            <a:avLst/>
          </a:prstGeom>
        </p:spPr>
      </p:pic>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04664"/>
            <a:ext cx="8291264" cy="2160240"/>
          </a:xfrm>
        </p:spPr>
        <p:txBody>
          <a:bodyPr>
            <a:noAutofit/>
          </a:bodyPr>
          <a:lstStyle/>
          <a:p>
            <a:r>
              <a:rPr lang="ru-RU" sz="1400" b="0" i="1" dirty="0" smtClean="0">
                <a:solidFill>
                  <a:schemeClr val="accent5">
                    <a:lumMod val="75000"/>
                  </a:schemeClr>
                </a:solidFill>
                <a:effectLst/>
              </a:rPr>
              <a:t>Сегодня в лагере насыщенный день. К нам в гости пришел доцент кафедры химии. Рассказал ребятам о знакомом всем веществе – </a:t>
            </a:r>
            <a:r>
              <a:rPr lang="ru-RU" sz="1400" b="0" i="1" dirty="0" err="1" smtClean="0">
                <a:solidFill>
                  <a:schemeClr val="accent5">
                    <a:lumMod val="75000"/>
                  </a:schemeClr>
                </a:solidFill>
                <a:effectLst/>
              </a:rPr>
              <a:t>вода.Узнали</a:t>
            </a:r>
            <a:r>
              <a:rPr lang="ru-RU" sz="1400" b="0" i="1" dirty="0" smtClean="0">
                <a:solidFill>
                  <a:schemeClr val="accent5">
                    <a:lumMod val="75000"/>
                  </a:schemeClr>
                </a:solidFill>
                <a:effectLst/>
              </a:rPr>
              <a:t> много нового и интересного.  Научились делать фильтры. В библиотеке нас встретили радушно. После обеда библиотекарь провела экскурсию по школьной библиотеке. Она рассказала о том, что книги стоят на стеллажах по темам и возрастам. В библиотеке много тематических стендов, игрушек – героев произведений. также рассказала о том, как правильно обращаться с  книгой, об истории книги. Она предложила ребятам пройти в читальный зал и взять любую понравившуюся книжку для рассматривания. Ребятам понравилось там. С ними беседовали, играли в викторину по сказкам</a:t>
            </a:r>
            <a:r>
              <a:rPr lang="ru-RU" sz="1400" b="0" dirty="0" smtClean="0">
                <a:solidFill>
                  <a:schemeClr val="tx1"/>
                </a:solidFill>
                <a:effectLst/>
              </a:rPr>
              <a:t>. </a:t>
            </a:r>
            <a:endParaRPr lang="ru-RU" sz="1400" b="0" dirty="0">
              <a:solidFill>
                <a:schemeClr val="tx1"/>
              </a:solidFill>
              <a:effectLst/>
            </a:endParaRPr>
          </a:p>
        </p:txBody>
      </p:sp>
      <p:pic>
        <p:nvPicPr>
          <p:cNvPr id="4" name="Содержимое 3" descr="7.jpg"/>
          <p:cNvPicPr>
            <a:picLocks noGrp="1" noChangeAspect="1"/>
          </p:cNvPicPr>
          <p:nvPr>
            <p:ph idx="1"/>
          </p:nvPr>
        </p:nvPicPr>
        <p:blipFill>
          <a:blip r:embed="rId2" cstate="print"/>
          <a:stretch>
            <a:fillRect/>
          </a:stretch>
        </p:blipFill>
        <p:spPr>
          <a:xfrm>
            <a:off x="6660232" y="5301208"/>
            <a:ext cx="2113037" cy="1211585"/>
          </a:xfrm>
          <a:prstGeom prst="rect">
            <a:avLst/>
          </a:prstGeom>
          <a:ln>
            <a:noFill/>
          </a:ln>
          <a:effectLst>
            <a:softEdge rad="112500"/>
          </a:effectLst>
        </p:spPr>
      </p:pic>
      <p:sp>
        <p:nvSpPr>
          <p:cNvPr id="6" name="Прямоугольник 5"/>
          <p:cNvSpPr/>
          <p:nvPr/>
        </p:nvSpPr>
        <p:spPr>
          <a:xfrm flipV="1">
            <a:off x="611560" y="1052736"/>
            <a:ext cx="6462464" cy="369332"/>
          </a:xfrm>
          <a:prstGeom prst="rect">
            <a:avLst/>
          </a:prstGeom>
        </p:spPr>
        <p:txBody>
          <a:bodyPr wrap="square">
            <a:spAutoFit/>
          </a:bodyPr>
          <a:lstStyle/>
          <a:p>
            <a:r>
              <a:rPr lang="ru-RU" dirty="0" smtClean="0">
                <a:solidFill>
                  <a:srgbClr val="0070C0"/>
                </a:solidFill>
              </a:rPr>
              <a:t>.</a:t>
            </a:r>
            <a:endParaRPr lang="ru-RU" dirty="0">
              <a:solidFill>
                <a:srgbClr val="0070C0"/>
              </a:solidFill>
            </a:endParaRPr>
          </a:p>
        </p:txBody>
      </p:sp>
      <p:pic>
        <p:nvPicPr>
          <p:cNvPr id="10" name="Рисунок 9" descr="CollageMaker_20210607_143821563.jpg"/>
          <p:cNvPicPr>
            <a:picLocks noChangeAspect="1"/>
          </p:cNvPicPr>
          <p:nvPr/>
        </p:nvPicPr>
        <p:blipFill>
          <a:blip r:embed="rId3" cstate="print"/>
          <a:stretch>
            <a:fillRect/>
          </a:stretch>
        </p:blipFill>
        <p:spPr>
          <a:xfrm>
            <a:off x="611560" y="2492896"/>
            <a:ext cx="4509120" cy="4077072"/>
          </a:xfrm>
          <a:prstGeom prst="rect">
            <a:avLst/>
          </a:prstGeom>
          <a:ln>
            <a:noFill/>
          </a:ln>
          <a:effectLst>
            <a:softEdge rad="112500"/>
          </a:effectLst>
        </p:spPr>
      </p:pic>
      <p:pic>
        <p:nvPicPr>
          <p:cNvPr id="11" name="Рисунок 10" descr="CollageMaker_20210607_120111322.jpg"/>
          <p:cNvPicPr>
            <a:picLocks noChangeAspect="1"/>
          </p:cNvPicPr>
          <p:nvPr/>
        </p:nvPicPr>
        <p:blipFill>
          <a:blip r:embed="rId4" cstate="print"/>
          <a:stretch>
            <a:fillRect/>
          </a:stretch>
        </p:blipFill>
        <p:spPr>
          <a:xfrm>
            <a:off x="5220072" y="2276872"/>
            <a:ext cx="3393504" cy="3024336"/>
          </a:xfrm>
          <a:prstGeom prst="rect">
            <a:avLst/>
          </a:prstGeom>
          <a:ln>
            <a:noFill/>
          </a:ln>
          <a:effectLst>
            <a:softEdge rad="112500"/>
          </a:effectLst>
        </p:spPr>
      </p:pic>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908720"/>
          </a:xfrm>
        </p:spPr>
        <p:txBody>
          <a:bodyPr>
            <a:normAutofit/>
          </a:bodyPr>
          <a:lstStyle/>
          <a:p>
            <a:r>
              <a:rPr lang="ru-RU" sz="1400" b="0" i="1" dirty="0" smtClean="0">
                <a:solidFill>
                  <a:schemeClr val="tx1"/>
                </a:solidFill>
                <a:effectLst/>
              </a:rPr>
              <a:t>Лето - отличное время хорошенько поэкспериментировать!</a:t>
            </a:r>
            <a:r>
              <a:rPr lang="ru-RU" sz="1400" b="1" i="1" dirty="0" smtClean="0">
                <a:solidFill>
                  <a:schemeClr val="tx1"/>
                </a:solidFill>
              </a:rPr>
              <a:t/>
            </a:r>
            <a:br>
              <a:rPr lang="ru-RU" sz="1400" b="1" i="1" dirty="0" smtClean="0">
                <a:solidFill>
                  <a:schemeClr val="tx1"/>
                </a:solidFill>
              </a:rPr>
            </a:br>
            <a:endParaRPr lang="ru-RU" sz="1400" i="1" dirty="0">
              <a:solidFill>
                <a:schemeClr val="tx1"/>
              </a:solidFill>
            </a:endParaRPr>
          </a:p>
        </p:txBody>
      </p:sp>
      <p:pic>
        <p:nvPicPr>
          <p:cNvPr id="4" name="Содержимое 3" descr="8.jpg"/>
          <p:cNvPicPr>
            <a:picLocks noGrp="1" noChangeAspect="1"/>
          </p:cNvPicPr>
          <p:nvPr>
            <p:ph idx="1"/>
          </p:nvPr>
        </p:nvPicPr>
        <p:blipFill>
          <a:blip r:embed="rId2" cstate="print"/>
          <a:stretch>
            <a:fillRect/>
          </a:stretch>
        </p:blipFill>
        <p:spPr>
          <a:xfrm>
            <a:off x="7438628" y="5257800"/>
            <a:ext cx="1705372" cy="1600200"/>
          </a:xfrm>
          <a:prstGeom prst="rect">
            <a:avLst/>
          </a:prstGeom>
          <a:ln>
            <a:noFill/>
          </a:ln>
          <a:effectLst>
            <a:softEdge rad="112500"/>
          </a:effectLst>
        </p:spPr>
      </p:pic>
      <p:pic>
        <p:nvPicPr>
          <p:cNvPr id="7" name="Рисунок 6" descr="CollageMaker_20210608_093037396.jpg"/>
          <p:cNvPicPr>
            <a:picLocks noChangeAspect="1"/>
          </p:cNvPicPr>
          <p:nvPr/>
        </p:nvPicPr>
        <p:blipFill>
          <a:blip r:embed="rId3" cstate="print"/>
          <a:stretch>
            <a:fillRect/>
          </a:stretch>
        </p:blipFill>
        <p:spPr>
          <a:xfrm>
            <a:off x="5292080" y="1916832"/>
            <a:ext cx="3528392" cy="3528392"/>
          </a:xfrm>
          <a:prstGeom prst="rect">
            <a:avLst/>
          </a:prstGeom>
        </p:spPr>
      </p:pic>
      <p:pic>
        <p:nvPicPr>
          <p:cNvPr id="8" name="Рисунок 7" descr="CollageMaker_20210608_114759997.jpg"/>
          <p:cNvPicPr>
            <a:picLocks noChangeAspect="1"/>
          </p:cNvPicPr>
          <p:nvPr/>
        </p:nvPicPr>
        <p:blipFill>
          <a:blip r:embed="rId4" cstate="print"/>
          <a:stretch>
            <a:fillRect/>
          </a:stretch>
        </p:blipFill>
        <p:spPr>
          <a:xfrm>
            <a:off x="467544" y="2132856"/>
            <a:ext cx="4797152" cy="4392488"/>
          </a:xfrm>
          <a:prstGeom prst="rect">
            <a:avLst/>
          </a:prstGeom>
        </p:spPr>
      </p:pic>
      <p:sp>
        <p:nvSpPr>
          <p:cNvPr id="9" name="Прямоугольник 8"/>
          <p:cNvSpPr/>
          <p:nvPr/>
        </p:nvSpPr>
        <p:spPr>
          <a:xfrm>
            <a:off x="395536" y="692696"/>
            <a:ext cx="8352928" cy="1661993"/>
          </a:xfrm>
          <a:prstGeom prst="rect">
            <a:avLst/>
          </a:prstGeom>
        </p:spPr>
        <p:txBody>
          <a:bodyPr wrap="square">
            <a:spAutoFit/>
          </a:bodyPr>
          <a:lstStyle/>
          <a:p>
            <a:pPr fontAlgn="base"/>
            <a:r>
              <a:rPr lang="ru-RU" sz="1400" dirty="0" smtClean="0">
                <a:solidFill>
                  <a:srgbClr val="002060"/>
                </a:solidFill>
                <a:hlinkClick r:id="rId5"/>
              </a:rPr>
              <a:t>  </a:t>
            </a:r>
            <a:r>
              <a:rPr lang="ru-RU" sz="1400" dirty="0" smtClean="0">
                <a:hlinkClick r:id="rId5"/>
              </a:rPr>
              <a:t>  </a:t>
            </a:r>
            <a:r>
              <a:rPr lang="ru-RU" sz="1200" i="1" dirty="0" smtClean="0">
                <a:hlinkClick r:id="rId5"/>
              </a:rPr>
              <a:t>Сегодня в лагере  прошло очень интересное, научно-познавательное, развлекательное интерактивное научное шоу. Занимательные, но безопасные химические опыты, эксперименты с огнем, водой и углекислым газом, изучение и практическое использование уникальных свойств веществ и предметов – вот в такой яркой и привлекательной форме  познакомились  воспитанники лагеря с миром науки. После обеда 2 отряд был в гостях в «Центральной детской библиотеке».Тема мероприятия «Сказки А.С.Пушкина»</a:t>
            </a:r>
            <a:endParaRPr lang="ru-RU" sz="1200" i="1" dirty="0" smtClean="0">
              <a:hlinkClick r:id="rId5"/>
            </a:endParaRPr>
          </a:p>
          <a:p>
            <a:r>
              <a:rPr lang="ru-RU" sz="1400" dirty="0" smtClean="0"/>
              <a:t/>
            </a:r>
            <a:br>
              <a:rPr lang="ru-RU" sz="1400" dirty="0" smtClean="0"/>
            </a:br>
            <a:endParaRPr lang="ru-RU" sz="1400" dirty="0"/>
          </a:p>
        </p:txBody>
      </p:sp>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476672"/>
            <a:ext cx="8013576" cy="1584176"/>
          </a:xfrm>
        </p:spPr>
        <p:txBody>
          <a:bodyPr>
            <a:noAutofit/>
          </a:bodyPr>
          <a:lstStyle/>
          <a:p>
            <a:r>
              <a:rPr lang="ru-RU" sz="1200" b="0" i="1" dirty="0" smtClean="0">
                <a:solidFill>
                  <a:schemeClr val="tx1"/>
                </a:solidFill>
                <a:effectLst/>
                <a:latin typeface="Arial Black" pitchFamily="34" charset="0"/>
              </a:rPr>
              <a:t>Сегодня в лагере  празднуем День Дружбы. Девиз нашего праздника: «Один за всех и все за одного.» </a:t>
            </a:r>
            <a:br>
              <a:rPr lang="ru-RU" sz="1200" b="0" i="1" dirty="0" smtClean="0">
                <a:solidFill>
                  <a:schemeClr val="tx1"/>
                </a:solidFill>
                <a:effectLst/>
                <a:latin typeface="Arial Black" pitchFamily="34" charset="0"/>
              </a:rPr>
            </a:br>
            <a:r>
              <a:rPr lang="ru-RU" sz="1200" b="0" i="1" dirty="0" smtClean="0">
                <a:solidFill>
                  <a:schemeClr val="tx1"/>
                </a:solidFill>
                <a:effectLst/>
                <a:latin typeface="Arial Black" pitchFamily="34" charset="0"/>
              </a:rPr>
              <a:t>Плотно подкрепившись в школе ,ребята 3 отряда отправились в Культурно-развлекательный комплекс «Пирамида», для просмотра музыкальной сказки «Волшебный цветок» Очень понравился спектакль, дети в восторге. После  обеда 2 отряд отправился на экскурсию в « Центральную  детскую библиотеку» Это  событие становятся не просто знакомством ребят с правилами, по которым живёт «книжкин дом». Но и средством приобщения к регулярному чтению книг, раскрытию собственных интересов и предпочтений. </a:t>
            </a:r>
            <a:endParaRPr lang="ru-RU" sz="1200" b="0" i="1" dirty="0">
              <a:solidFill>
                <a:schemeClr val="tx1"/>
              </a:solidFill>
              <a:effectLst/>
              <a:latin typeface="Arial Black" pitchFamily="34" charset="0"/>
            </a:endParaRPr>
          </a:p>
        </p:txBody>
      </p:sp>
      <p:pic>
        <p:nvPicPr>
          <p:cNvPr id="4" name="Содержимое 3" descr="9.jpg"/>
          <p:cNvPicPr>
            <a:picLocks noGrp="1" noChangeAspect="1"/>
          </p:cNvPicPr>
          <p:nvPr>
            <p:ph idx="1"/>
          </p:nvPr>
        </p:nvPicPr>
        <p:blipFill>
          <a:blip r:embed="rId2" cstate="print"/>
          <a:stretch>
            <a:fillRect/>
          </a:stretch>
        </p:blipFill>
        <p:spPr>
          <a:xfrm>
            <a:off x="6228184" y="4869161"/>
            <a:ext cx="2571750" cy="1512168"/>
          </a:xfrm>
          <a:prstGeom prst="rect">
            <a:avLst/>
          </a:prstGeom>
          <a:ln>
            <a:noFill/>
          </a:ln>
          <a:effectLst>
            <a:softEdge rad="112500"/>
          </a:effectLst>
        </p:spPr>
      </p:pic>
      <p:pic>
        <p:nvPicPr>
          <p:cNvPr id="5" name="Рисунок 4" descr="CollageMaker_20210609_111444482.jpg"/>
          <p:cNvPicPr>
            <a:picLocks noChangeAspect="1"/>
          </p:cNvPicPr>
          <p:nvPr/>
        </p:nvPicPr>
        <p:blipFill>
          <a:blip r:embed="rId3" cstate="print"/>
          <a:stretch>
            <a:fillRect/>
          </a:stretch>
        </p:blipFill>
        <p:spPr>
          <a:xfrm>
            <a:off x="395536" y="2060849"/>
            <a:ext cx="4392488" cy="4320480"/>
          </a:xfrm>
          <a:prstGeom prst="rect">
            <a:avLst/>
          </a:prstGeom>
        </p:spPr>
      </p:pic>
      <p:pic>
        <p:nvPicPr>
          <p:cNvPr id="8" name="Рисунок 7" descr="CollageMaker_20210609_111152110.jpg"/>
          <p:cNvPicPr>
            <a:picLocks noChangeAspect="1"/>
          </p:cNvPicPr>
          <p:nvPr/>
        </p:nvPicPr>
        <p:blipFill>
          <a:blip r:embed="rId4" cstate="print"/>
          <a:stretch>
            <a:fillRect/>
          </a:stretch>
        </p:blipFill>
        <p:spPr>
          <a:xfrm>
            <a:off x="5148064" y="1988840"/>
            <a:ext cx="3456384" cy="2952328"/>
          </a:xfrm>
          <a:prstGeom prst="rect">
            <a:avLst/>
          </a:prstGeom>
        </p:spPr>
      </p:pic>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548680"/>
            <a:ext cx="8111872" cy="1368152"/>
          </a:xfrm>
        </p:spPr>
        <p:txBody>
          <a:bodyPr>
            <a:normAutofit fontScale="90000"/>
          </a:bodyPr>
          <a:lstStyle/>
          <a:p>
            <a:r>
              <a:rPr lang="ru-RU" sz="1600" b="0" i="1" dirty="0" smtClean="0">
                <a:solidFill>
                  <a:schemeClr val="accent3">
                    <a:lumMod val="60000"/>
                    <a:lumOff val="40000"/>
                  </a:schemeClr>
                </a:solidFill>
                <a:effectLst/>
              </a:rPr>
              <a:t>Сегодня в лагере весело. День мороженого и день рождение Детской киностудии «</a:t>
            </a:r>
            <a:r>
              <a:rPr lang="ru-RU" sz="1600" b="0" i="1" dirty="0" err="1" smtClean="0">
                <a:solidFill>
                  <a:schemeClr val="accent3">
                    <a:lumMod val="60000"/>
                    <a:lumOff val="40000"/>
                  </a:schemeClr>
                </a:solidFill>
                <a:effectLst/>
              </a:rPr>
              <a:t>Союзмультфильм</a:t>
            </a:r>
            <a:r>
              <a:rPr lang="ru-RU" sz="1600" b="0" i="1" dirty="0" smtClean="0">
                <a:solidFill>
                  <a:schemeClr val="accent3">
                    <a:lumMod val="60000"/>
                    <a:lumOff val="40000"/>
                  </a:schemeClr>
                </a:solidFill>
                <a:effectLst/>
              </a:rPr>
              <a:t>». Шоу «Азотное мороженое» произвело впечатление не только на детей, но и на взрослых. Само участие детей в происходящем приводит в восторг! Все можно попробовать самому. Это не маловажно для детишек. После обеда с ребятами вспомнили героев  «</a:t>
            </a:r>
            <a:r>
              <a:rPr lang="ru-RU" sz="1600" b="0" i="1" dirty="0" err="1" smtClean="0">
                <a:solidFill>
                  <a:schemeClr val="accent3">
                    <a:lumMod val="60000"/>
                    <a:lumOff val="40000"/>
                  </a:schemeClr>
                </a:solidFill>
                <a:effectLst/>
              </a:rPr>
              <a:t>Союзмультфильм</a:t>
            </a:r>
            <a:r>
              <a:rPr lang="ru-RU" sz="1600" b="0" i="1" dirty="0" smtClean="0">
                <a:solidFill>
                  <a:schemeClr val="accent3">
                    <a:lumMod val="60000"/>
                    <a:lumOff val="40000"/>
                  </a:schemeClr>
                </a:solidFill>
                <a:effectLst/>
              </a:rPr>
              <a:t>» ,поиграли в интересную игру, посмотрели  мультфильмы ,которые унесли нас в сказочное детство.</a:t>
            </a:r>
            <a:endParaRPr lang="ru-RU" sz="1600" b="0" i="1" dirty="0">
              <a:solidFill>
                <a:schemeClr val="accent3">
                  <a:lumMod val="60000"/>
                  <a:lumOff val="40000"/>
                </a:schemeClr>
              </a:solidFill>
              <a:effectLst/>
            </a:endParaRPr>
          </a:p>
        </p:txBody>
      </p:sp>
      <p:pic>
        <p:nvPicPr>
          <p:cNvPr id="4" name="Содержимое 3" descr="10 (2).jpg"/>
          <p:cNvPicPr>
            <a:picLocks noGrp="1" noChangeAspect="1"/>
          </p:cNvPicPr>
          <p:nvPr>
            <p:ph idx="1"/>
          </p:nvPr>
        </p:nvPicPr>
        <p:blipFill>
          <a:blip r:embed="rId2" cstate="print"/>
          <a:stretch>
            <a:fillRect/>
          </a:stretch>
        </p:blipFill>
        <p:spPr>
          <a:xfrm>
            <a:off x="5940152" y="5200650"/>
            <a:ext cx="2762250" cy="1657350"/>
          </a:xfrm>
          <a:prstGeom prst="rect">
            <a:avLst/>
          </a:prstGeom>
          <a:ln>
            <a:noFill/>
          </a:ln>
          <a:effectLst>
            <a:softEdge rad="112500"/>
          </a:effectLst>
        </p:spPr>
      </p:pic>
      <p:pic>
        <p:nvPicPr>
          <p:cNvPr id="6" name="Рисунок 5" descr="CollageMaker_20210610_141859505.jpg"/>
          <p:cNvPicPr>
            <a:picLocks noChangeAspect="1"/>
          </p:cNvPicPr>
          <p:nvPr/>
        </p:nvPicPr>
        <p:blipFill>
          <a:blip r:embed="rId3" cstate="print"/>
          <a:stretch>
            <a:fillRect/>
          </a:stretch>
        </p:blipFill>
        <p:spPr>
          <a:xfrm>
            <a:off x="539552" y="1988840"/>
            <a:ext cx="4149080" cy="4149080"/>
          </a:xfrm>
          <a:prstGeom prst="rect">
            <a:avLst/>
          </a:prstGeom>
          <a:ln>
            <a:noFill/>
          </a:ln>
          <a:effectLst>
            <a:softEdge rad="112500"/>
          </a:effectLst>
        </p:spPr>
      </p:pic>
      <p:pic>
        <p:nvPicPr>
          <p:cNvPr id="7" name="Рисунок 6" descr="CollageMaker_20210610_141720259.jpg"/>
          <p:cNvPicPr>
            <a:picLocks noChangeAspect="1"/>
          </p:cNvPicPr>
          <p:nvPr/>
        </p:nvPicPr>
        <p:blipFill>
          <a:blip r:embed="rId4" cstate="print"/>
          <a:stretch>
            <a:fillRect/>
          </a:stretch>
        </p:blipFill>
        <p:spPr>
          <a:xfrm>
            <a:off x="4788024" y="1916832"/>
            <a:ext cx="3744416" cy="3284984"/>
          </a:xfrm>
          <a:prstGeom prst="rect">
            <a:avLst/>
          </a:prstGeom>
          <a:ln>
            <a:noFill/>
          </a:ln>
          <a:effectLst>
            <a:softEdge rad="112500"/>
          </a:effectLst>
        </p:spPr>
      </p:pic>
    </p:spTree>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404664"/>
            <a:ext cx="7344816" cy="1080120"/>
          </a:xfrm>
        </p:spPr>
        <p:txBody>
          <a:bodyPr>
            <a:normAutofit/>
          </a:bodyPr>
          <a:lstStyle/>
          <a:p>
            <a:r>
              <a:rPr lang="ru-RU" sz="1200" i="1" dirty="0" smtClean="0">
                <a:solidFill>
                  <a:schemeClr val="tx1"/>
                </a:solidFill>
                <a:cs typeface="Arial" pitchFamily="34" charset="0"/>
              </a:rPr>
              <a:t> </a:t>
            </a:r>
            <a:r>
              <a:rPr lang="ru-RU" sz="1200" i="1" dirty="0" smtClean="0">
                <a:solidFill>
                  <a:srgbClr val="FF0000"/>
                </a:solidFill>
                <a:cs typeface="Arial" pitchFamily="34" charset="0"/>
              </a:rPr>
              <a:t>В День России на торжественной линейке ребята читали стихи о главных государственных символах, о России, пели песни, участвовали в конкурсах, которые организовали для ребят воспитатели ЦВР ,также приняли участие во  </a:t>
            </a:r>
            <a:r>
              <a:rPr lang="ru-RU" sz="1200" i="1" dirty="0" err="1" smtClean="0">
                <a:solidFill>
                  <a:srgbClr val="FF0000"/>
                </a:solidFill>
                <a:cs typeface="Arial" pitchFamily="34" charset="0"/>
              </a:rPr>
              <a:t>флешмобе</a:t>
            </a:r>
            <a:r>
              <a:rPr lang="ru-RU" sz="1200" i="1" dirty="0" smtClean="0">
                <a:solidFill>
                  <a:srgbClr val="FF0000"/>
                </a:solidFill>
                <a:cs typeface="Arial" pitchFamily="34" charset="0"/>
              </a:rPr>
              <a:t> «День России» Закончился день просмотром  мультфильмов о России из цикла «Гора самоцветов»</a:t>
            </a:r>
            <a:endParaRPr lang="ru-RU" sz="1200" i="1" dirty="0">
              <a:solidFill>
                <a:srgbClr val="FF0000"/>
              </a:solidFill>
              <a:cs typeface="Arial" pitchFamily="34" charset="0"/>
            </a:endParaRPr>
          </a:p>
        </p:txBody>
      </p:sp>
      <p:pic>
        <p:nvPicPr>
          <p:cNvPr id="4" name="Содержимое 3" descr="11.jpg"/>
          <p:cNvPicPr>
            <a:picLocks noGrp="1" noChangeAspect="1"/>
          </p:cNvPicPr>
          <p:nvPr>
            <p:ph idx="1"/>
          </p:nvPr>
        </p:nvPicPr>
        <p:blipFill>
          <a:blip r:embed="rId2" cstate="print"/>
          <a:stretch>
            <a:fillRect/>
          </a:stretch>
        </p:blipFill>
        <p:spPr>
          <a:xfrm>
            <a:off x="7524328" y="5013176"/>
            <a:ext cx="1314847" cy="1487810"/>
          </a:xfrm>
          <a:prstGeom prst="rect">
            <a:avLst/>
          </a:prstGeom>
          <a:ln>
            <a:noFill/>
          </a:ln>
          <a:effectLst>
            <a:softEdge rad="112500"/>
          </a:effectLst>
        </p:spPr>
      </p:pic>
      <p:pic>
        <p:nvPicPr>
          <p:cNvPr id="6" name="Рисунок 5" descr="CollageMaker_20210611_145118081.jpg"/>
          <p:cNvPicPr>
            <a:picLocks noChangeAspect="1"/>
          </p:cNvPicPr>
          <p:nvPr/>
        </p:nvPicPr>
        <p:blipFill>
          <a:blip r:embed="rId3" cstate="print"/>
          <a:stretch>
            <a:fillRect/>
          </a:stretch>
        </p:blipFill>
        <p:spPr>
          <a:xfrm>
            <a:off x="467544" y="1484784"/>
            <a:ext cx="4248472" cy="4824536"/>
          </a:xfrm>
          <a:prstGeom prst="rect">
            <a:avLst/>
          </a:prstGeom>
        </p:spPr>
      </p:pic>
      <p:pic>
        <p:nvPicPr>
          <p:cNvPr id="7" name="Рисунок 6" descr="CollageMaker_20210614_141216547.jpg"/>
          <p:cNvPicPr>
            <a:picLocks noChangeAspect="1"/>
          </p:cNvPicPr>
          <p:nvPr/>
        </p:nvPicPr>
        <p:blipFill>
          <a:blip r:embed="rId4" cstate="print"/>
          <a:stretch>
            <a:fillRect/>
          </a:stretch>
        </p:blipFill>
        <p:spPr>
          <a:xfrm>
            <a:off x="4860032" y="1340768"/>
            <a:ext cx="3888432" cy="3744416"/>
          </a:xfrm>
          <a:prstGeom prst="rect">
            <a:avLst/>
          </a:prstGeom>
        </p:spPr>
      </p:pic>
    </p:spTree>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a:t>
            </a:r>
            <a:endParaRPr lang="ru-RU" dirty="0"/>
          </a:p>
        </p:txBody>
      </p:sp>
      <p:pic>
        <p:nvPicPr>
          <p:cNvPr id="4" name="Содержимое 3" descr="15.jpg"/>
          <p:cNvPicPr>
            <a:picLocks noGrp="1" noChangeAspect="1"/>
          </p:cNvPicPr>
          <p:nvPr>
            <p:ph idx="1"/>
          </p:nvPr>
        </p:nvPicPr>
        <p:blipFill>
          <a:blip r:embed="rId2" cstate="print"/>
          <a:stretch>
            <a:fillRect/>
          </a:stretch>
        </p:blipFill>
        <p:spPr>
          <a:xfrm>
            <a:off x="7222604" y="5445224"/>
            <a:ext cx="1921396" cy="1412776"/>
          </a:xfrm>
          <a:prstGeom prst="rect">
            <a:avLst/>
          </a:prstGeom>
          <a:ln>
            <a:noFill/>
          </a:ln>
          <a:effectLst>
            <a:softEdge rad="112500"/>
          </a:effectLst>
        </p:spPr>
      </p:pic>
      <p:sp>
        <p:nvSpPr>
          <p:cNvPr id="5" name="Прямоугольник 4"/>
          <p:cNvSpPr/>
          <p:nvPr/>
        </p:nvSpPr>
        <p:spPr>
          <a:xfrm>
            <a:off x="467544" y="548681"/>
            <a:ext cx="6390456" cy="307777"/>
          </a:xfrm>
          <a:prstGeom prst="rect">
            <a:avLst/>
          </a:prstGeom>
        </p:spPr>
        <p:txBody>
          <a:bodyPr wrap="square">
            <a:spAutoFit/>
          </a:bodyPr>
          <a:lstStyle/>
          <a:p>
            <a:r>
              <a:rPr lang="ru-RU" sz="1400" dirty="0" smtClean="0"/>
              <a:t>15 июня отмечается Всемирный </a:t>
            </a:r>
            <a:r>
              <a:rPr lang="ru-RU" sz="1400" b="1" dirty="0" smtClean="0"/>
              <a:t>день ветра.</a:t>
            </a:r>
            <a:endParaRPr lang="ru-RU" sz="1400" dirty="0"/>
          </a:p>
        </p:txBody>
      </p:sp>
      <p:sp>
        <p:nvSpPr>
          <p:cNvPr id="6" name="Прямоугольник 5"/>
          <p:cNvSpPr/>
          <p:nvPr/>
        </p:nvSpPr>
        <p:spPr>
          <a:xfrm>
            <a:off x="395536" y="836712"/>
            <a:ext cx="8748464" cy="800219"/>
          </a:xfrm>
          <a:prstGeom prst="rect">
            <a:avLst/>
          </a:prstGeom>
        </p:spPr>
        <p:txBody>
          <a:bodyPr wrap="square">
            <a:spAutoFit/>
          </a:bodyPr>
          <a:lstStyle/>
          <a:p>
            <a:r>
              <a:rPr lang="ru-RU" sz="1400" dirty="0" smtClean="0"/>
              <a:t>Просмотрев видеоролик «Что такое ветер», в беседе дети закрепили знания о таком природном явлении, как ветер, о его особенностях и значении для человека и окружающего</a:t>
            </a:r>
            <a:r>
              <a:rPr lang="ru-RU" dirty="0" smtClean="0"/>
              <a:t> </a:t>
            </a:r>
            <a:r>
              <a:rPr lang="ru-RU" sz="1400" dirty="0" smtClean="0"/>
              <a:t>мира.</a:t>
            </a:r>
            <a:endParaRPr lang="ru-RU" sz="1400" dirty="0"/>
          </a:p>
        </p:txBody>
      </p:sp>
      <p:sp>
        <p:nvSpPr>
          <p:cNvPr id="7" name="Прямоугольник 6"/>
          <p:cNvSpPr/>
          <p:nvPr/>
        </p:nvSpPr>
        <p:spPr>
          <a:xfrm>
            <a:off x="395536" y="1556792"/>
            <a:ext cx="8136904" cy="954107"/>
          </a:xfrm>
          <a:prstGeom prst="rect">
            <a:avLst/>
          </a:prstGeom>
        </p:spPr>
        <p:txBody>
          <a:bodyPr wrap="square">
            <a:spAutoFit/>
          </a:bodyPr>
          <a:lstStyle/>
          <a:p>
            <a:r>
              <a:rPr lang="ru-RU" sz="1400" dirty="0" smtClean="0"/>
              <a:t>Ребята сделали вывод, что ветер для человека злодей и неприятель, друг и помощник, какую опасность таит, узнали, какую пользу приносит, откуда дует и почему, и что у ветра есть имена, и что от скорости ветра зависят многие природные явления.</a:t>
            </a:r>
            <a:endParaRPr lang="ru-RU" sz="1400" dirty="0"/>
          </a:p>
        </p:txBody>
      </p:sp>
      <p:pic>
        <p:nvPicPr>
          <p:cNvPr id="8" name="Рисунок 7" descr="CollageMaker_20210615_193506906.jpg"/>
          <p:cNvPicPr>
            <a:picLocks noChangeAspect="1"/>
          </p:cNvPicPr>
          <p:nvPr/>
        </p:nvPicPr>
        <p:blipFill>
          <a:blip r:embed="rId3" cstate="print"/>
          <a:stretch>
            <a:fillRect/>
          </a:stretch>
        </p:blipFill>
        <p:spPr>
          <a:xfrm>
            <a:off x="5508104" y="2276872"/>
            <a:ext cx="3429000" cy="3240360"/>
          </a:xfrm>
          <a:prstGeom prst="rect">
            <a:avLst/>
          </a:prstGeom>
        </p:spPr>
      </p:pic>
      <p:pic>
        <p:nvPicPr>
          <p:cNvPr id="9" name="Рисунок 8" descr="CollageMaker_20210615_193628297.jpg"/>
          <p:cNvPicPr>
            <a:picLocks noChangeAspect="1"/>
          </p:cNvPicPr>
          <p:nvPr/>
        </p:nvPicPr>
        <p:blipFill>
          <a:blip r:embed="rId4" cstate="print"/>
          <a:stretch>
            <a:fillRect/>
          </a:stretch>
        </p:blipFill>
        <p:spPr>
          <a:xfrm>
            <a:off x="467544" y="2492896"/>
            <a:ext cx="4841776" cy="3960440"/>
          </a:xfrm>
          <a:prstGeom prst="rect">
            <a:avLst/>
          </a:prstGeom>
        </p:spPr>
      </p:pic>
    </p:spTree>
  </p:cSld>
  <p:clrMapOvr>
    <a:masterClrMapping/>
  </p:clrMapOvr>
  <p:transition>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4" name="Содержимое 3" descr="16.jpg"/>
          <p:cNvPicPr>
            <a:picLocks noGrp="1" noChangeAspect="1"/>
          </p:cNvPicPr>
          <p:nvPr>
            <p:ph idx="1"/>
          </p:nvPr>
        </p:nvPicPr>
        <p:blipFill>
          <a:blip r:embed="rId2" cstate="print"/>
          <a:stretch>
            <a:fillRect/>
          </a:stretch>
        </p:blipFill>
        <p:spPr>
          <a:xfrm>
            <a:off x="7109073" y="5342806"/>
            <a:ext cx="2034927" cy="1515194"/>
          </a:xfrm>
          <a:prstGeom prst="rect">
            <a:avLst/>
          </a:prstGeom>
          <a:ln>
            <a:noFill/>
          </a:ln>
          <a:effectLst>
            <a:softEdge rad="112500"/>
          </a:effectLst>
        </p:spPr>
      </p:pic>
      <p:sp>
        <p:nvSpPr>
          <p:cNvPr id="5" name="Прямоугольник 4"/>
          <p:cNvSpPr/>
          <p:nvPr/>
        </p:nvSpPr>
        <p:spPr>
          <a:xfrm>
            <a:off x="467544" y="476673"/>
            <a:ext cx="7992888" cy="1600438"/>
          </a:xfrm>
          <a:prstGeom prst="rect">
            <a:avLst/>
          </a:prstGeom>
        </p:spPr>
        <p:txBody>
          <a:bodyPr wrap="square">
            <a:spAutoFit/>
          </a:bodyPr>
          <a:lstStyle/>
          <a:p>
            <a:r>
              <a:rPr lang="ru-RU" sz="1400" dirty="0" smtClean="0">
                <a:latin typeface="+mj-lt"/>
              </a:rPr>
              <a:t>С утра мы поговорили о правилах поведения в библиотеке. Затем прошла беседа с игровыми элементами: «Папа, мама, я – читающая семья». И мы сыграли в игру «Мои любимые сказки». После чего посетили районную библиотеку. После обеда с ребятами поговорили о праздники, который отмечается 16 июня – «Международный день африканского ребенка».Ребята приняли участие </a:t>
            </a:r>
            <a:r>
              <a:rPr lang="ru-RU" sz="1400" dirty="0" err="1" smtClean="0">
                <a:latin typeface="+mj-lt"/>
              </a:rPr>
              <a:t>флеш-мобе</a:t>
            </a:r>
            <a:r>
              <a:rPr lang="ru-RU" sz="1400" dirty="0" smtClean="0">
                <a:latin typeface="+mj-lt"/>
              </a:rPr>
              <a:t> под названием «</a:t>
            </a:r>
            <a:r>
              <a:rPr lang="ru-RU" sz="1400" dirty="0" err="1" smtClean="0">
                <a:latin typeface="+mj-lt"/>
              </a:rPr>
              <a:t>Чунга-Чанга</a:t>
            </a:r>
            <a:r>
              <a:rPr lang="ru-RU" sz="1400" dirty="0" smtClean="0">
                <a:latin typeface="+mj-lt"/>
              </a:rPr>
              <a:t>». Танцевали, позабыв обо всех делах, просто танцевали и наслаждались происходящим! Было очень хорошо!</a:t>
            </a:r>
            <a:endParaRPr lang="ru-RU" sz="1400" dirty="0">
              <a:latin typeface="+mj-lt"/>
            </a:endParaRPr>
          </a:p>
        </p:txBody>
      </p:sp>
      <p:pic>
        <p:nvPicPr>
          <p:cNvPr id="6" name="Рисунок 5" descr="CollageMaker_20210617_133051749.jpg"/>
          <p:cNvPicPr>
            <a:picLocks noChangeAspect="1"/>
          </p:cNvPicPr>
          <p:nvPr/>
        </p:nvPicPr>
        <p:blipFill>
          <a:blip r:embed="rId3" cstate="print"/>
          <a:stretch>
            <a:fillRect/>
          </a:stretch>
        </p:blipFill>
        <p:spPr>
          <a:xfrm>
            <a:off x="395536" y="2060848"/>
            <a:ext cx="4608512" cy="4392488"/>
          </a:xfrm>
          <a:prstGeom prst="rect">
            <a:avLst/>
          </a:prstGeom>
          <a:ln>
            <a:noFill/>
          </a:ln>
          <a:effectLst>
            <a:softEdge rad="112500"/>
          </a:effectLst>
        </p:spPr>
      </p:pic>
      <p:pic>
        <p:nvPicPr>
          <p:cNvPr id="7" name="Рисунок 6" descr="CollageMaker_20210617_133245122.jpg"/>
          <p:cNvPicPr>
            <a:picLocks noChangeAspect="1"/>
          </p:cNvPicPr>
          <p:nvPr/>
        </p:nvPicPr>
        <p:blipFill>
          <a:blip r:embed="rId4" cstate="print"/>
          <a:stretch>
            <a:fillRect/>
          </a:stretch>
        </p:blipFill>
        <p:spPr>
          <a:xfrm>
            <a:off x="5076056" y="1988840"/>
            <a:ext cx="3717032" cy="3528392"/>
          </a:xfrm>
          <a:prstGeom prst="rect">
            <a:avLst/>
          </a:prstGeom>
          <a:ln>
            <a:noFill/>
          </a:ln>
          <a:effectLst>
            <a:softEdge rad="112500"/>
          </a:effectLst>
        </p:spPr>
      </p:pic>
    </p:spTree>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60648"/>
            <a:ext cx="8183880" cy="1656184"/>
          </a:xfrm>
        </p:spPr>
        <p:txBody>
          <a:bodyPr>
            <a:noAutofit/>
          </a:bodyPr>
          <a:lstStyle/>
          <a:p>
            <a:r>
              <a:rPr lang="ru-RU" sz="1200" b="0" dirty="0" smtClean="0">
                <a:solidFill>
                  <a:schemeClr val="tx1"/>
                </a:solidFill>
                <a:effectLst/>
              </a:rPr>
              <a:t>Сегодня в гостях у лагеря «Радуга Дружбы» наши хорошие знакомые организаторы из Центра внешкольной работы Приволжского района. Для ребят был приготовлен </a:t>
            </a:r>
            <a:r>
              <a:rPr lang="ru-RU" sz="1200" b="0" dirty="0" err="1" smtClean="0">
                <a:solidFill>
                  <a:schemeClr val="tx1"/>
                </a:solidFill>
                <a:effectLst/>
              </a:rPr>
              <a:t>квест</a:t>
            </a:r>
            <a:r>
              <a:rPr lang="ru-RU" sz="1200" b="0" dirty="0" smtClean="0">
                <a:solidFill>
                  <a:schemeClr val="tx1"/>
                </a:solidFill>
                <a:effectLst/>
              </a:rPr>
              <a:t>- игра «От А до Я» Отличные позитивные эмоции, зарядка для мозга, с кучей положительных эмоций .В конце выдали дипломы победителей, что еще больше порадовало ребят. После обеда  провели конкурс на самый интересный анекдот или смешную историю. Без сладких призов в этот день никто не ушел…</a:t>
            </a:r>
            <a:br>
              <a:rPr lang="ru-RU" sz="1200" b="0" dirty="0" smtClean="0">
                <a:solidFill>
                  <a:schemeClr val="tx1"/>
                </a:solidFill>
                <a:effectLst/>
              </a:rPr>
            </a:br>
            <a:endParaRPr lang="ru-RU" sz="1200" b="0" dirty="0">
              <a:solidFill>
                <a:schemeClr val="tx1"/>
              </a:solidFill>
              <a:effectLst/>
            </a:endParaRPr>
          </a:p>
        </p:txBody>
      </p:sp>
      <p:pic>
        <p:nvPicPr>
          <p:cNvPr id="4" name="Содержимое 3" descr="17.jpg"/>
          <p:cNvPicPr>
            <a:picLocks noGrp="1" noChangeAspect="1"/>
          </p:cNvPicPr>
          <p:nvPr>
            <p:ph idx="1"/>
          </p:nvPr>
        </p:nvPicPr>
        <p:blipFill>
          <a:blip r:embed="rId2" cstate="print"/>
          <a:stretch>
            <a:fillRect/>
          </a:stretch>
        </p:blipFill>
        <p:spPr>
          <a:xfrm>
            <a:off x="6948264" y="5013176"/>
            <a:ext cx="1897013" cy="1571625"/>
          </a:xfrm>
          <a:prstGeom prst="rect">
            <a:avLst/>
          </a:prstGeom>
          <a:ln>
            <a:noFill/>
          </a:ln>
          <a:effectLst>
            <a:softEdge rad="112500"/>
          </a:effectLst>
        </p:spPr>
      </p:pic>
      <p:pic>
        <p:nvPicPr>
          <p:cNvPr id="5" name="Рисунок 4" descr="CollageMaker_20210617_130810374.jpg"/>
          <p:cNvPicPr>
            <a:picLocks noChangeAspect="1"/>
          </p:cNvPicPr>
          <p:nvPr/>
        </p:nvPicPr>
        <p:blipFill>
          <a:blip r:embed="rId3" cstate="print"/>
          <a:stretch>
            <a:fillRect/>
          </a:stretch>
        </p:blipFill>
        <p:spPr>
          <a:xfrm>
            <a:off x="539552" y="1700808"/>
            <a:ext cx="4869160" cy="4149080"/>
          </a:xfrm>
          <a:prstGeom prst="rect">
            <a:avLst/>
          </a:prstGeom>
          <a:ln>
            <a:noFill/>
          </a:ln>
          <a:effectLst>
            <a:softEdge rad="112500"/>
          </a:effectLst>
        </p:spPr>
      </p:pic>
      <p:pic>
        <p:nvPicPr>
          <p:cNvPr id="6" name="Рисунок 5" descr="CollageMaker_20210617_132914847.jpg"/>
          <p:cNvPicPr>
            <a:picLocks noChangeAspect="1"/>
          </p:cNvPicPr>
          <p:nvPr/>
        </p:nvPicPr>
        <p:blipFill>
          <a:blip r:embed="rId4" cstate="print"/>
          <a:stretch>
            <a:fillRect/>
          </a:stretch>
        </p:blipFill>
        <p:spPr>
          <a:xfrm>
            <a:off x="5508104" y="1628800"/>
            <a:ext cx="3240360" cy="3456384"/>
          </a:xfrm>
          <a:prstGeom prst="rect">
            <a:avLst/>
          </a:prstGeom>
          <a:ln>
            <a:noFill/>
          </a:ln>
          <a:effectLst>
            <a:softEdge rad="112500"/>
          </a:effectLst>
        </p:spPr>
      </p:pic>
    </p:spTree>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620688"/>
            <a:ext cx="8183880" cy="1224136"/>
          </a:xfrm>
        </p:spPr>
        <p:txBody>
          <a:bodyPr>
            <a:noAutofit/>
          </a:bodyPr>
          <a:lstStyle/>
          <a:p>
            <a:r>
              <a:rPr lang="ru-RU" sz="1200" b="0" dirty="0" smtClean="0">
                <a:solidFill>
                  <a:schemeClr val="tx1"/>
                </a:solidFill>
                <a:effectLst/>
              </a:rPr>
              <a:t>Международный день паники отмечается 18 июня и мы решили посвятить наш день именно этому. Ведь паника внезапное чувство страха, настолько сильное, что подавляет логическое мышление. Паника может возникать у отдельных людей или проявляться в больших группах как массовая паника. Поговорили с детьми о понятие о стихийных бедствиях: землетрясение, наводнение, ливень, селевой поток, гроза, молния, оползень, пожар. Ознакомили детей с правилами безопасного поведения. Разыграли ситуации «Что делать если…»Во второй половине дня был проведен конкурс « Мы за мир…»</a:t>
            </a:r>
            <a:endParaRPr lang="ru-RU" sz="1200" b="0" dirty="0">
              <a:solidFill>
                <a:schemeClr val="tx1"/>
              </a:solidFill>
              <a:effectLst/>
            </a:endParaRPr>
          </a:p>
        </p:txBody>
      </p:sp>
      <p:pic>
        <p:nvPicPr>
          <p:cNvPr id="4" name="Содержимое 3" descr="18.jpg"/>
          <p:cNvPicPr>
            <a:picLocks noGrp="1" noChangeAspect="1"/>
          </p:cNvPicPr>
          <p:nvPr>
            <p:ph idx="1"/>
          </p:nvPr>
        </p:nvPicPr>
        <p:blipFill>
          <a:blip r:embed="rId2" cstate="print"/>
          <a:stretch>
            <a:fillRect/>
          </a:stretch>
        </p:blipFill>
        <p:spPr>
          <a:xfrm>
            <a:off x="7510636" y="5689848"/>
            <a:ext cx="1633364" cy="1168152"/>
          </a:xfrm>
          <a:prstGeom prst="rect">
            <a:avLst/>
          </a:prstGeom>
          <a:ln>
            <a:noFill/>
          </a:ln>
          <a:effectLst>
            <a:softEdge rad="112500"/>
          </a:effectLst>
        </p:spPr>
      </p:pic>
      <p:pic>
        <p:nvPicPr>
          <p:cNvPr id="5" name="Рисунок 4" descr="CollageMaker_20210620_085237482.jpg"/>
          <p:cNvPicPr>
            <a:picLocks noChangeAspect="1"/>
          </p:cNvPicPr>
          <p:nvPr/>
        </p:nvPicPr>
        <p:blipFill>
          <a:blip r:embed="rId3" cstate="print"/>
          <a:stretch>
            <a:fillRect/>
          </a:stretch>
        </p:blipFill>
        <p:spPr>
          <a:xfrm>
            <a:off x="467544" y="1916832"/>
            <a:ext cx="4824536" cy="4536504"/>
          </a:xfrm>
          <a:prstGeom prst="rect">
            <a:avLst/>
          </a:prstGeom>
        </p:spPr>
      </p:pic>
      <p:pic>
        <p:nvPicPr>
          <p:cNvPr id="6" name="Рисунок 5" descr="CollageMaker_20210620_085411544.jpg"/>
          <p:cNvPicPr>
            <a:picLocks noChangeAspect="1"/>
          </p:cNvPicPr>
          <p:nvPr/>
        </p:nvPicPr>
        <p:blipFill>
          <a:blip r:embed="rId4" cstate="print"/>
          <a:stretch>
            <a:fillRect/>
          </a:stretch>
        </p:blipFill>
        <p:spPr>
          <a:xfrm>
            <a:off x="5436096" y="1844824"/>
            <a:ext cx="3456384" cy="3888432"/>
          </a:xfrm>
          <a:prstGeom prst="rect">
            <a:avLst/>
          </a:prstGeom>
        </p:spPr>
      </p:pic>
    </p:spTree>
  </p:cSld>
  <p:clrMapOvr>
    <a:masterClrMapping/>
  </p:clrMapOvr>
  <p:transition>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4" name="Содержимое 3" descr="19 июня.jpg"/>
          <p:cNvPicPr>
            <a:picLocks noGrp="1" noChangeAspect="1"/>
          </p:cNvPicPr>
          <p:nvPr>
            <p:ph idx="1"/>
          </p:nvPr>
        </p:nvPicPr>
        <p:blipFill>
          <a:blip r:embed="rId2" cstate="print"/>
          <a:stretch>
            <a:fillRect/>
          </a:stretch>
        </p:blipFill>
        <p:spPr>
          <a:xfrm>
            <a:off x="7236296" y="5373216"/>
            <a:ext cx="1584176" cy="1224136"/>
          </a:xfrm>
        </p:spPr>
      </p:pic>
      <p:sp>
        <p:nvSpPr>
          <p:cNvPr id="5" name="Прямоугольник 4"/>
          <p:cNvSpPr/>
          <p:nvPr/>
        </p:nvSpPr>
        <p:spPr>
          <a:xfrm>
            <a:off x="539552" y="548681"/>
            <a:ext cx="7992888" cy="1169551"/>
          </a:xfrm>
          <a:prstGeom prst="rect">
            <a:avLst/>
          </a:prstGeom>
        </p:spPr>
        <p:txBody>
          <a:bodyPr wrap="square">
            <a:spAutoFit/>
          </a:bodyPr>
          <a:lstStyle/>
          <a:p>
            <a:r>
              <a:rPr lang="ru-RU" sz="1400" dirty="0" smtClean="0"/>
              <a:t>В России 12 июня начался фестиваль «</a:t>
            </a:r>
            <a:r>
              <a:rPr lang="ru-RU" sz="1400" dirty="0" err="1" smtClean="0"/>
              <a:t>Блогеры</a:t>
            </a:r>
            <a:r>
              <a:rPr lang="ru-RU" sz="1400" dirty="0" smtClean="0"/>
              <a:t> России» Наш лагерь тоже принял участие в этом. В этот день мы с ребятами обсудили тему «Кто такой </a:t>
            </a:r>
            <a:r>
              <a:rPr lang="ru-RU" sz="1400" dirty="0" err="1" smtClean="0"/>
              <a:t>блогер</a:t>
            </a:r>
            <a:r>
              <a:rPr lang="ru-RU" sz="1400" dirty="0" smtClean="0"/>
              <a:t>?» и каждый отряд приготовил видео «Один день из жизни лагеря.»Но прежде поговорили о правилах безопасности в интернете. Вместе учились вести безопасный образ жизни, как реальной, так и виртуальной.</a:t>
            </a:r>
            <a:endParaRPr lang="ru-RU" sz="1400" dirty="0"/>
          </a:p>
        </p:txBody>
      </p:sp>
      <p:pic>
        <p:nvPicPr>
          <p:cNvPr id="6" name="Рисунок 5" descr="CollageMaker_20210618_121028598.jpg"/>
          <p:cNvPicPr>
            <a:picLocks noChangeAspect="1"/>
          </p:cNvPicPr>
          <p:nvPr/>
        </p:nvPicPr>
        <p:blipFill>
          <a:blip r:embed="rId3" cstate="print"/>
          <a:stretch>
            <a:fillRect/>
          </a:stretch>
        </p:blipFill>
        <p:spPr>
          <a:xfrm>
            <a:off x="467544" y="1700808"/>
            <a:ext cx="4464496" cy="4392488"/>
          </a:xfrm>
          <a:prstGeom prst="rect">
            <a:avLst/>
          </a:prstGeom>
          <a:ln>
            <a:noFill/>
          </a:ln>
          <a:effectLst>
            <a:softEdge rad="112500"/>
          </a:effectLst>
        </p:spPr>
      </p:pic>
      <p:pic>
        <p:nvPicPr>
          <p:cNvPr id="7" name="Рисунок 6" descr="CollageMaker_20210618_121131465.jpg"/>
          <p:cNvPicPr>
            <a:picLocks noChangeAspect="1"/>
          </p:cNvPicPr>
          <p:nvPr/>
        </p:nvPicPr>
        <p:blipFill>
          <a:blip r:embed="rId4" cstate="print"/>
          <a:stretch>
            <a:fillRect/>
          </a:stretch>
        </p:blipFill>
        <p:spPr>
          <a:xfrm>
            <a:off x="5004048" y="1628800"/>
            <a:ext cx="3600400" cy="3816424"/>
          </a:xfrm>
          <a:prstGeom prst="rect">
            <a:avLst/>
          </a:prstGeom>
          <a:ln>
            <a:noFill/>
          </a:ln>
          <a:effectLst>
            <a:softEdge rad="112500"/>
          </a:effectLst>
        </p:spPr>
      </p:pic>
    </p:spTree>
  </p:cSld>
  <p:clrMapOvr>
    <a:masterClrMapping/>
  </p:clrMapOvr>
  <p:transition>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21.jpg"/>
          <p:cNvPicPr>
            <a:picLocks noGrp="1" noChangeAspect="1"/>
          </p:cNvPicPr>
          <p:nvPr>
            <p:ph idx="1"/>
          </p:nvPr>
        </p:nvPicPr>
        <p:blipFill>
          <a:blip r:embed="rId2" cstate="print"/>
          <a:stretch>
            <a:fillRect/>
          </a:stretch>
        </p:blipFill>
        <p:spPr>
          <a:xfrm>
            <a:off x="6948264" y="5229200"/>
            <a:ext cx="1872208" cy="1224136"/>
          </a:xfrm>
          <a:prstGeom prst="rect">
            <a:avLst/>
          </a:prstGeom>
          <a:ln>
            <a:noFill/>
          </a:ln>
          <a:effectLst>
            <a:softEdge rad="112500"/>
          </a:effectLst>
        </p:spPr>
      </p:pic>
      <p:sp>
        <p:nvSpPr>
          <p:cNvPr id="5" name="Прямоугольник 4"/>
          <p:cNvSpPr/>
          <p:nvPr/>
        </p:nvSpPr>
        <p:spPr>
          <a:xfrm>
            <a:off x="467544" y="404664"/>
            <a:ext cx="8136904" cy="1384995"/>
          </a:xfrm>
          <a:prstGeom prst="rect">
            <a:avLst/>
          </a:prstGeom>
        </p:spPr>
        <p:txBody>
          <a:bodyPr wrap="square">
            <a:spAutoFit/>
          </a:bodyPr>
          <a:lstStyle/>
          <a:p>
            <a:r>
              <a:rPr lang="ru-RU" sz="1400" dirty="0" smtClean="0">
                <a:cs typeface="Aharoni" pitchFamily="2" charset="-79"/>
              </a:rPr>
              <a:t>Летнее солнцестояние приходится на 21 июня и отличается тем, что на эту дату приходится самый длинный световой день и самая быстротечная ночь. И поэтому весь день в лагере посвящен этому. Сразу после завтрака у нас в гостях планетарий. Посмотрели </a:t>
            </a:r>
            <a:r>
              <a:rPr lang="ru-RU" sz="1400" dirty="0" smtClean="0"/>
              <a:t>познавательные </a:t>
            </a:r>
            <a:r>
              <a:rPr lang="ru-RU" sz="1400" dirty="0" err="1" smtClean="0"/>
              <a:t>полнокупольные</a:t>
            </a:r>
            <a:r>
              <a:rPr lang="ru-RU" sz="1400" dirty="0" smtClean="0"/>
              <a:t>  фильмы с полным ощущением, что находишься в космосе, среди звёзд и планет) Было интересно. После обеда провели конкурс рисунков на асфальте «Солнечное солнце».</a:t>
            </a:r>
            <a:endParaRPr lang="ru-RU" sz="1400" dirty="0">
              <a:cs typeface="Aharoni" pitchFamily="2" charset="-79"/>
            </a:endParaRPr>
          </a:p>
        </p:txBody>
      </p:sp>
      <p:pic>
        <p:nvPicPr>
          <p:cNvPr id="7" name="Рисунок 6" descr="CollageMaker_20210621_105033763.jpg"/>
          <p:cNvPicPr>
            <a:picLocks noChangeAspect="1"/>
          </p:cNvPicPr>
          <p:nvPr/>
        </p:nvPicPr>
        <p:blipFill>
          <a:blip r:embed="rId3" cstate="print"/>
          <a:stretch>
            <a:fillRect/>
          </a:stretch>
        </p:blipFill>
        <p:spPr>
          <a:xfrm>
            <a:off x="611560" y="1772816"/>
            <a:ext cx="5040560" cy="4293096"/>
          </a:xfrm>
          <a:prstGeom prst="rect">
            <a:avLst/>
          </a:prstGeom>
          <a:ln>
            <a:noFill/>
          </a:ln>
          <a:effectLst>
            <a:softEdge rad="112500"/>
          </a:effectLst>
        </p:spPr>
      </p:pic>
      <p:pic>
        <p:nvPicPr>
          <p:cNvPr id="8" name="Рисунок 7" descr="CollageMaker_20210621_103926493.jpg"/>
          <p:cNvPicPr>
            <a:picLocks noChangeAspect="1"/>
          </p:cNvPicPr>
          <p:nvPr/>
        </p:nvPicPr>
        <p:blipFill>
          <a:blip r:embed="rId4" cstate="print"/>
          <a:stretch>
            <a:fillRect/>
          </a:stretch>
        </p:blipFill>
        <p:spPr>
          <a:xfrm>
            <a:off x="5796136" y="1772816"/>
            <a:ext cx="2852936" cy="3456384"/>
          </a:xfrm>
          <a:prstGeom prst="rect">
            <a:avLst/>
          </a:prstGeom>
          <a:ln>
            <a:noFill/>
          </a:ln>
          <a:effectLst>
            <a:softEdge rad="112500"/>
          </a:effectLst>
        </p:spPr>
      </p:pic>
    </p:spTree>
  </p:cSld>
  <p:clrMapOvr>
    <a:masterClrMapping/>
  </p:clrMapOvr>
  <p:transition>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4" name="Содержимое 3" descr="22.jpg"/>
          <p:cNvPicPr>
            <a:picLocks noGrp="1" noChangeAspect="1"/>
          </p:cNvPicPr>
          <p:nvPr>
            <p:ph idx="1"/>
          </p:nvPr>
        </p:nvPicPr>
        <p:blipFill>
          <a:blip r:embed="rId2" cstate="print"/>
          <a:stretch>
            <a:fillRect/>
          </a:stretch>
        </p:blipFill>
        <p:spPr>
          <a:xfrm>
            <a:off x="5724128" y="5085184"/>
            <a:ext cx="3095034" cy="1446628"/>
          </a:xfrm>
          <a:prstGeom prst="rect">
            <a:avLst/>
          </a:prstGeom>
          <a:ln>
            <a:noFill/>
          </a:ln>
          <a:effectLst>
            <a:softEdge rad="112500"/>
          </a:effectLst>
        </p:spPr>
      </p:pic>
      <p:sp>
        <p:nvSpPr>
          <p:cNvPr id="5" name="Прямоугольник 4"/>
          <p:cNvSpPr/>
          <p:nvPr/>
        </p:nvSpPr>
        <p:spPr>
          <a:xfrm>
            <a:off x="323528" y="476672"/>
            <a:ext cx="8208912" cy="1661993"/>
          </a:xfrm>
          <a:prstGeom prst="rect">
            <a:avLst/>
          </a:prstGeom>
        </p:spPr>
        <p:txBody>
          <a:bodyPr wrap="square">
            <a:spAutoFit/>
          </a:bodyPr>
          <a:lstStyle/>
          <a:p>
            <a:pPr algn="just"/>
            <a:r>
              <a:rPr lang="ru-RU" sz="1400" dirty="0" smtClean="0"/>
              <a:t>22 июня, в День памяти и скорби воспитанники летнего оздоровительного лагеря «Радуга Дружбы» нарисовали вечный огонь героям Великой Отечественной. На линейке, посвященной этому дню, дети рассказывали о героях-татарстанцах, чьи имена увековечены в названиях улиц нашего города. Просмотренный фильм «Я еще не хочу умирать» помогли детям почувствовать грозное слово «война» и перенесенные нашим народом потери и страдания, оценить мирное небо над головой и счастливое детство</a:t>
            </a:r>
            <a:r>
              <a:rPr lang="ru-RU" dirty="0" smtClean="0"/>
              <a:t>.</a:t>
            </a:r>
            <a:endParaRPr lang="ru-RU" dirty="0"/>
          </a:p>
        </p:txBody>
      </p:sp>
      <p:pic>
        <p:nvPicPr>
          <p:cNvPr id="7" name="Рисунок 6" descr="CollageMaker_20210622_131549627.jpg"/>
          <p:cNvPicPr>
            <a:picLocks noChangeAspect="1"/>
          </p:cNvPicPr>
          <p:nvPr/>
        </p:nvPicPr>
        <p:blipFill>
          <a:blip r:embed="rId3" cstate="print"/>
          <a:stretch>
            <a:fillRect/>
          </a:stretch>
        </p:blipFill>
        <p:spPr>
          <a:xfrm>
            <a:off x="5436096" y="1916832"/>
            <a:ext cx="3312368" cy="3096344"/>
          </a:xfrm>
          <a:prstGeom prst="rect">
            <a:avLst/>
          </a:prstGeom>
          <a:ln>
            <a:noFill/>
          </a:ln>
          <a:effectLst>
            <a:softEdge rad="112500"/>
          </a:effectLst>
        </p:spPr>
      </p:pic>
      <p:pic>
        <p:nvPicPr>
          <p:cNvPr id="8" name="Рисунок 7" descr="CollageMaker_20210622_131500794.jpg"/>
          <p:cNvPicPr>
            <a:picLocks noChangeAspect="1"/>
          </p:cNvPicPr>
          <p:nvPr/>
        </p:nvPicPr>
        <p:blipFill>
          <a:blip r:embed="rId4" cstate="print"/>
          <a:stretch>
            <a:fillRect/>
          </a:stretch>
        </p:blipFill>
        <p:spPr>
          <a:xfrm>
            <a:off x="395536" y="2060848"/>
            <a:ext cx="5112568" cy="4248472"/>
          </a:xfrm>
          <a:prstGeom prst="rect">
            <a:avLst/>
          </a:prstGeom>
          <a:ln>
            <a:noFill/>
          </a:ln>
          <a:effectLst>
            <a:softEdge rad="112500"/>
          </a:effectLst>
        </p:spPr>
      </p:pic>
    </p:spTree>
  </p:cSld>
  <p:clrMapOvr>
    <a:masterClrMapping/>
  </p:clrMapOvr>
  <p:transition>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4" name="Содержимое 3" descr="23.jpg"/>
          <p:cNvPicPr>
            <a:picLocks noGrp="1" noChangeAspect="1"/>
          </p:cNvPicPr>
          <p:nvPr>
            <p:ph idx="1"/>
          </p:nvPr>
        </p:nvPicPr>
        <p:blipFill>
          <a:blip r:embed="rId2" cstate="print"/>
          <a:stretch>
            <a:fillRect/>
          </a:stretch>
        </p:blipFill>
        <p:spPr>
          <a:xfrm>
            <a:off x="7092280" y="5301208"/>
            <a:ext cx="1728192" cy="1224136"/>
          </a:xfrm>
          <a:prstGeom prst="rect">
            <a:avLst/>
          </a:prstGeom>
          <a:ln>
            <a:noFill/>
          </a:ln>
          <a:effectLst>
            <a:softEdge rad="112500"/>
          </a:effectLst>
        </p:spPr>
      </p:pic>
      <p:sp>
        <p:nvSpPr>
          <p:cNvPr id="5" name="Прямоугольник 4"/>
          <p:cNvSpPr/>
          <p:nvPr/>
        </p:nvSpPr>
        <p:spPr>
          <a:xfrm>
            <a:off x="395536" y="476672"/>
            <a:ext cx="8208912" cy="1661993"/>
          </a:xfrm>
          <a:prstGeom prst="rect">
            <a:avLst/>
          </a:prstGeom>
        </p:spPr>
        <p:txBody>
          <a:bodyPr wrap="square">
            <a:spAutoFit/>
          </a:bodyPr>
          <a:lstStyle/>
          <a:p>
            <a:r>
              <a:rPr lang="ru-RU" sz="1200" dirty="0" smtClean="0"/>
              <a:t>Театр – это удивительный мир искусства, в котором дружно  живут литература, музыка, хореография, вокал и изобразительное искусство! Мы были приглашены воспитателями ЦВР заглянуть в этот сказочный мир, познакомиться с историей театра, стать первооткрывателями театрального мастерства, попробовать себя в качестве актеров, режиссеров и драматургов, а главное, просто хорошо провести время ! После обеда прошли шуточные  весёлые старты. День принёс детям много интересных впечатлений, содействовал развитию навыков здорового образа жизни, укреплению здоровья детей, а также внимательности и сплоченности. Соревнования наполнили детей спортивным азартом. Радости победителей не было границ</a:t>
            </a:r>
            <a:r>
              <a:rPr lang="ru-RU" dirty="0" smtClean="0"/>
              <a:t>.</a:t>
            </a:r>
            <a:endParaRPr lang="ru-RU" dirty="0"/>
          </a:p>
        </p:txBody>
      </p:sp>
      <p:pic>
        <p:nvPicPr>
          <p:cNvPr id="7" name="Рисунок 6" descr="CollageMaker_20210623_102046503 (1).jpg"/>
          <p:cNvPicPr>
            <a:picLocks noChangeAspect="1"/>
          </p:cNvPicPr>
          <p:nvPr/>
        </p:nvPicPr>
        <p:blipFill>
          <a:blip r:embed="rId3" cstate="print"/>
          <a:stretch>
            <a:fillRect/>
          </a:stretch>
        </p:blipFill>
        <p:spPr>
          <a:xfrm>
            <a:off x="323528" y="2060848"/>
            <a:ext cx="4221088" cy="4077072"/>
          </a:xfrm>
          <a:prstGeom prst="rect">
            <a:avLst/>
          </a:prstGeom>
          <a:ln>
            <a:noFill/>
          </a:ln>
          <a:effectLst>
            <a:softEdge rad="112500"/>
          </a:effectLst>
        </p:spPr>
      </p:pic>
      <p:pic>
        <p:nvPicPr>
          <p:cNvPr id="10" name="Рисунок 9" descr="CollageMaker_20210623_134319683.jpg"/>
          <p:cNvPicPr>
            <a:picLocks noChangeAspect="1"/>
          </p:cNvPicPr>
          <p:nvPr/>
        </p:nvPicPr>
        <p:blipFill>
          <a:blip r:embed="rId4" cstate="print"/>
          <a:stretch>
            <a:fillRect/>
          </a:stretch>
        </p:blipFill>
        <p:spPr>
          <a:xfrm>
            <a:off x="4499992" y="2132856"/>
            <a:ext cx="4176464" cy="3312368"/>
          </a:xfrm>
          <a:prstGeom prst="rect">
            <a:avLst/>
          </a:prstGeom>
          <a:ln>
            <a:noFill/>
          </a:ln>
          <a:effectLst>
            <a:softEdge rad="112500"/>
          </a:effectLst>
        </p:spPr>
      </p:pic>
    </p:spTree>
  </p:cSld>
  <p:clrMapOvr>
    <a:masterClrMapping/>
  </p:clrMapOvr>
  <p:transition>
    <p:dissolv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3987824"/>
            <a:ext cx="8183880" cy="5400600"/>
          </a:xfrm>
        </p:spPr>
        <p:txBody>
          <a:bodyPr>
            <a:normAutofit/>
          </a:bodyPr>
          <a:lstStyle/>
          <a:p>
            <a:r>
              <a:rPr lang="ru-RU" sz="1200" b="0" dirty="0" smtClean="0">
                <a:solidFill>
                  <a:schemeClr val="tx1"/>
                </a:solidFill>
                <a:effectLst/>
              </a:rPr>
              <a:t>Сегодня нас ждет самое грандиозное мероприятии этого лета! Мисс и Мистер лагерь 2021! Наши конкурсанты уже готовы показать, на что они способны.</a:t>
            </a:r>
            <a:r>
              <a:rPr lang="ru-RU" sz="1200" b="0" dirty="0" smtClean="0"/>
              <a:t> </a:t>
            </a:r>
            <a:r>
              <a:rPr lang="ru-RU" sz="1200" b="0" dirty="0" smtClean="0">
                <a:solidFill>
                  <a:schemeClr val="tx1"/>
                </a:solidFill>
                <a:effectLst/>
              </a:rPr>
              <a:t>Все вы очень постарались, поэтому без награды не ушел никто! На десерт была праздничная бумажная дискотека . Бумажная дискотека — это дождь из бумаги, создающий праздничное настроение. Программа динамичная, интересная: все время что-то летало, брызгало, светилось, дети бегали и хохотали.</a:t>
            </a:r>
            <a:endParaRPr lang="ru-RU" sz="1200" b="0" dirty="0">
              <a:solidFill>
                <a:schemeClr val="tx1"/>
              </a:solidFill>
              <a:effectLst/>
            </a:endParaRPr>
          </a:p>
        </p:txBody>
      </p:sp>
      <p:pic>
        <p:nvPicPr>
          <p:cNvPr id="4" name="Содержимое 3" descr="24.jpg"/>
          <p:cNvPicPr>
            <a:picLocks noGrp="1" noChangeAspect="1"/>
          </p:cNvPicPr>
          <p:nvPr>
            <p:ph idx="1"/>
          </p:nvPr>
        </p:nvPicPr>
        <p:blipFill>
          <a:blip r:embed="rId2" cstate="print"/>
          <a:stretch>
            <a:fillRect/>
          </a:stretch>
        </p:blipFill>
        <p:spPr>
          <a:xfrm>
            <a:off x="7271792" y="5578971"/>
            <a:ext cx="1872208" cy="1279029"/>
          </a:xfrm>
          <a:prstGeom prst="rect">
            <a:avLst/>
          </a:prstGeom>
          <a:ln>
            <a:noFill/>
          </a:ln>
          <a:effectLst>
            <a:softEdge rad="112500"/>
          </a:effectLst>
        </p:spPr>
      </p:pic>
      <p:pic>
        <p:nvPicPr>
          <p:cNvPr id="5" name="Рисунок 4" descr="CollageMaker_20210624_202200492.jpg"/>
          <p:cNvPicPr>
            <a:picLocks noChangeAspect="1"/>
          </p:cNvPicPr>
          <p:nvPr/>
        </p:nvPicPr>
        <p:blipFill>
          <a:blip r:embed="rId3" cstate="print"/>
          <a:stretch>
            <a:fillRect/>
          </a:stretch>
        </p:blipFill>
        <p:spPr>
          <a:xfrm>
            <a:off x="5292080" y="1628800"/>
            <a:ext cx="3456384" cy="4032448"/>
          </a:xfrm>
          <a:prstGeom prst="rect">
            <a:avLst/>
          </a:prstGeom>
        </p:spPr>
      </p:pic>
      <p:pic>
        <p:nvPicPr>
          <p:cNvPr id="6" name="Рисунок 5" descr="CollageMaker_20210624_114409128.jpg"/>
          <p:cNvPicPr>
            <a:picLocks noChangeAspect="1"/>
          </p:cNvPicPr>
          <p:nvPr/>
        </p:nvPicPr>
        <p:blipFill>
          <a:blip r:embed="rId4" cstate="print"/>
          <a:stretch>
            <a:fillRect/>
          </a:stretch>
        </p:blipFill>
        <p:spPr>
          <a:xfrm>
            <a:off x="467544" y="1628800"/>
            <a:ext cx="4797152" cy="4581128"/>
          </a:xfrm>
          <a:prstGeom prst="rect">
            <a:avLst/>
          </a:prstGeom>
        </p:spPr>
      </p:pic>
    </p:spTree>
  </p:cSld>
  <p:clrMapOvr>
    <a:masterClrMapping/>
  </p:clrMapOvr>
  <p:transition>
    <p:dissolv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04664"/>
            <a:ext cx="8064896" cy="2664296"/>
          </a:xfrm>
        </p:spPr>
        <p:txBody>
          <a:bodyPr>
            <a:noAutofit/>
          </a:bodyPr>
          <a:lstStyle/>
          <a:p>
            <a:r>
              <a:rPr lang="ru-RU" sz="1200" b="0" dirty="0" smtClean="0">
                <a:solidFill>
                  <a:schemeClr val="tx1"/>
                </a:solidFill>
                <a:effectLst/>
              </a:rPr>
              <a:t>Сегодня прошло мероприятие, посвященное Дню дружбы и единения славян. </a:t>
            </a:r>
            <a:br>
              <a:rPr lang="ru-RU" sz="1200" b="0" dirty="0" smtClean="0">
                <a:solidFill>
                  <a:schemeClr val="tx1"/>
                </a:solidFill>
                <a:effectLst/>
              </a:rPr>
            </a:br>
            <a:r>
              <a:rPr lang="ru-RU" sz="1200" b="0" dirty="0" smtClean="0">
                <a:solidFill>
                  <a:schemeClr val="tx1"/>
                </a:solidFill>
                <a:effectLst/>
              </a:rPr>
              <a:t>Вначале мероприятия воспитанники узнали, когда и почему был учрежден этот праздник</a:t>
            </a:r>
            <a:r>
              <a:rPr lang="ru-RU" sz="1200" b="0" dirty="0" smtClean="0">
                <a:solidFill>
                  <a:schemeClr val="tx1"/>
                </a:solidFill>
                <a:effectLst/>
              </a:rPr>
              <a:t>.</a:t>
            </a:r>
            <a:r>
              <a:rPr lang="ru-RU" sz="1200" b="0" i="1" dirty="0" smtClean="0">
                <a:solidFill>
                  <a:schemeClr val="tx1"/>
                </a:solidFill>
                <a:effectLst/>
              </a:rPr>
              <a:t> ».Еще в этот день ребята совершили путешествие по виртуальному миру в специальных </a:t>
            </a:r>
            <a:r>
              <a:rPr lang="ru-RU" sz="1200" b="0" i="1" dirty="0" err="1" smtClean="0">
                <a:solidFill>
                  <a:schemeClr val="tx1"/>
                </a:solidFill>
                <a:effectLst/>
              </a:rPr>
              <a:t>очках.Было</a:t>
            </a:r>
            <a:r>
              <a:rPr lang="ru-RU" sz="1200" b="0" i="1" dirty="0" smtClean="0">
                <a:solidFill>
                  <a:schemeClr val="tx1"/>
                </a:solidFill>
                <a:effectLst/>
              </a:rPr>
              <a:t> увлекательно и необычно.</a:t>
            </a:r>
            <a:r>
              <a:rPr lang="ru-RU" sz="1200" b="0" dirty="0" smtClean="0">
                <a:solidFill>
                  <a:schemeClr val="tx1"/>
                </a:solidFill>
                <a:effectLst/>
              </a:rPr>
              <a:t> </a:t>
            </a:r>
            <a:br>
              <a:rPr lang="ru-RU" sz="1200" b="0" dirty="0" smtClean="0">
                <a:solidFill>
                  <a:schemeClr val="tx1"/>
                </a:solidFill>
                <a:effectLst/>
              </a:rPr>
            </a:br>
            <a:r>
              <a:rPr lang="ru-RU" sz="1200" b="0" i="1" dirty="0" smtClean="0">
                <a:solidFill>
                  <a:schemeClr val="tx1"/>
                </a:solidFill>
                <a:effectLst/>
              </a:rPr>
              <a:t>26 </a:t>
            </a:r>
            <a:r>
              <a:rPr lang="ru-RU" sz="1200" b="0" i="1" dirty="0" smtClean="0">
                <a:solidFill>
                  <a:schemeClr val="tx1"/>
                </a:solidFill>
                <a:effectLst/>
              </a:rPr>
              <a:t>июня, состоялось закрытие летнего школьного лагеря «Радуга </a:t>
            </a:r>
            <a:r>
              <a:rPr lang="ru-RU" sz="1200" b="0" i="1" dirty="0" smtClean="0">
                <a:solidFill>
                  <a:schemeClr val="tx1"/>
                </a:solidFill>
                <a:effectLst/>
              </a:rPr>
              <a:t>Дружбы</a:t>
            </a:r>
            <a:r>
              <a:rPr lang="ru-RU" sz="1200" b="0" i="1" dirty="0" smtClean="0">
                <a:solidFill>
                  <a:schemeClr val="tx1"/>
                </a:solidFill>
                <a:effectLst/>
              </a:rPr>
              <a:t/>
            </a:r>
            <a:br>
              <a:rPr lang="ru-RU" sz="1200" b="0" i="1" dirty="0" smtClean="0">
                <a:solidFill>
                  <a:schemeClr val="tx1"/>
                </a:solidFill>
                <a:effectLst/>
              </a:rPr>
            </a:br>
            <a:r>
              <a:rPr lang="ru-RU" sz="1200" b="0" i="1" dirty="0" smtClean="0">
                <a:solidFill>
                  <a:schemeClr val="tx1"/>
                </a:solidFill>
                <a:effectLst/>
              </a:rPr>
              <a:t>Лагерь- это маленькая жизнь! Всю смену в лагере царило веселье, суета, каждый день был наполнен интересными событиями и мероприятиями. Программа лагеря была достаточно насыщенная: экскурсии, библиотеки, театры, так же проводились различные викторины, спортивные мероприятия, тематические дни. Традиционно, на закрытии лагерной смены ребята вспомнили всё лучшее, что произошло с ними в течение </a:t>
            </a:r>
            <a:r>
              <a:rPr lang="ru-RU" sz="1200" b="0" i="1" dirty="0" smtClean="0">
                <a:solidFill>
                  <a:schemeClr val="tx1"/>
                </a:solidFill>
                <a:effectLst/>
              </a:rPr>
              <a:t>смены, получили подарки. </a:t>
            </a:r>
            <a:r>
              <a:rPr lang="ru-RU" sz="1200" b="0" i="1" dirty="0" smtClean="0">
                <a:solidFill>
                  <a:schemeClr val="tx1"/>
                </a:solidFill>
                <a:effectLst/>
              </a:rPr>
              <a:t>Были подведены итоги работы, вожатые получили благодарности за активную творческую и спортивную деятельность в жизни лагеря.</a:t>
            </a:r>
            <a:br>
              <a:rPr lang="ru-RU" sz="1200" b="0" i="1" dirty="0" smtClean="0">
                <a:solidFill>
                  <a:schemeClr val="tx1"/>
                </a:solidFill>
                <a:effectLst/>
              </a:rPr>
            </a:br>
            <a:r>
              <a:rPr lang="ru-RU" sz="1200" b="0" dirty="0" smtClean="0">
                <a:solidFill>
                  <a:schemeClr val="tx1"/>
                </a:solidFill>
                <a:effectLst/>
              </a:rPr>
              <a:t/>
            </a:r>
            <a:br>
              <a:rPr lang="ru-RU" sz="1200" b="0" dirty="0" smtClean="0">
                <a:solidFill>
                  <a:schemeClr val="tx1"/>
                </a:solidFill>
                <a:effectLst/>
              </a:rPr>
            </a:br>
            <a:endParaRPr lang="ru-RU" sz="1200" b="0" dirty="0">
              <a:solidFill>
                <a:schemeClr val="tx1"/>
              </a:solidFill>
              <a:effectLst/>
            </a:endParaRPr>
          </a:p>
        </p:txBody>
      </p:sp>
      <p:pic>
        <p:nvPicPr>
          <p:cNvPr id="4" name="Содержимое 3" descr="25.jpg"/>
          <p:cNvPicPr>
            <a:picLocks noGrp="1" noChangeAspect="1"/>
          </p:cNvPicPr>
          <p:nvPr>
            <p:ph idx="1"/>
          </p:nvPr>
        </p:nvPicPr>
        <p:blipFill>
          <a:blip r:embed="rId3" cstate="print"/>
          <a:stretch>
            <a:fillRect/>
          </a:stretch>
        </p:blipFill>
        <p:spPr>
          <a:xfrm>
            <a:off x="7164288" y="5301208"/>
            <a:ext cx="1680989" cy="1196752"/>
          </a:xfrm>
          <a:prstGeom prst="rect">
            <a:avLst/>
          </a:prstGeom>
          <a:ln>
            <a:noFill/>
          </a:ln>
          <a:effectLst>
            <a:softEdge rad="112500"/>
          </a:effectLst>
        </p:spPr>
      </p:pic>
      <p:pic>
        <p:nvPicPr>
          <p:cNvPr id="5" name="Содержимое 3" descr="26.jpg"/>
          <p:cNvPicPr>
            <a:picLocks noChangeAspect="1"/>
          </p:cNvPicPr>
          <p:nvPr/>
        </p:nvPicPr>
        <p:blipFill>
          <a:blip r:embed="rId4" cstate="print"/>
          <a:stretch>
            <a:fillRect/>
          </a:stretch>
        </p:blipFill>
        <p:spPr>
          <a:xfrm>
            <a:off x="395536" y="5157192"/>
            <a:ext cx="1800200" cy="1351037"/>
          </a:xfrm>
          <a:prstGeom prst="rect">
            <a:avLst/>
          </a:prstGeom>
          <a:ln>
            <a:noFill/>
          </a:ln>
          <a:effectLst>
            <a:softEdge rad="112500"/>
          </a:effectLst>
        </p:spPr>
      </p:pic>
      <p:pic>
        <p:nvPicPr>
          <p:cNvPr id="6" name="Рисунок 5" descr="CollageMaker_20210625_131448154.jpg"/>
          <p:cNvPicPr>
            <a:picLocks noChangeAspect="1"/>
          </p:cNvPicPr>
          <p:nvPr/>
        </p:nvPicPr>
        <p:blipFill>
          <a:blip r:embed="rId5" cstate="print"/>
          <a:stretch>
            <a:fillRect/>
          </a:stretch>
        </p:blipFill>
        <p:spPr>
          <a:xfrm>
            <a:off x="2123728" y="2708920"/>
            <a:ext cx="5040560" cy="4032448"/>
          </a:xfrm>
          <a:prstGeom prst="rect">
            <a:avLst/>
          </a:prstGeom>
          <a:ln>
            <a:noFill/>
          </a:ln>
          <a:effectLst>
            <a:softEdge rad="112500"/>
          </a:effectLst>
        </p:spPr>
      </p:pic>
    </p:spTree>
  </p:cSld>
  <p:clrMapOvr>
    <a:masterClrMapping/>
  </p:clrMapOvr>
  <p:transition>
    <p:dissolv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8" name="Содержимое 7" descr="5-36.jpg"/>
          <p:cNvPicPr>
            <a:picLocks noGrp="1" noChangeAspect="1"/>
          </p:cNvPicPr>
          <p:nvPr>
            <p:ph idx="1"/>
          </p:nvPr>
        </p:nvPicPr>
        <p:blipFill>
          <a:blip r:embed="rId2" cstate="print"/>
          <a:stretch>
            <a:fillRect/>
          </a:stretch>
        </p:blipFill>
        <p:spPr>
          <a:xfrm>
            <a:off x="1547664" y="1196752"/>
            <a:ext cx="5583767" cy="41878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dissolv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Аспект">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Аспект">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2128</TotalTime>
  <Words>1004</Words>
  <Application>Microsoft Office PowerPoint</Application>
  <PresentationFormat>Экран (4:3)</PresentationFormat>
  <Paragraphs>38</Paragraphs>
  <Slides>23</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23</vt:i4>
      </vt:variant>
    </vt:vector>
  </HeadingPairs>
  <TitlesOfParts>
    <vt:vector size="24" baseType="lpstr">
      <vt:lpstr>Аспект</vt:lpstr>
      <vt:lpstr>Слайд 1</vt:lpstr>
      <vt:lpstr>. Пришкольный лагерь – это активный отдых, выезды в театры, музеи, экскурсии, соревнования, турниры, ролевые игры, конкурсы, мастер-классы, просмотры кинофильмов и мультфильмов. План работы летнего лагеря составлен так, чтобы каждое мероприятие носило всесторонний воспитательный характер, затрагивало все аспекты и направления воспитательной концепции программы лагеря, поэтому такое разнообразие ежедневных дел в лагере. Лагерь дает возможность каждому ребенку раскрыться и самореализоваться.</vt:lpstr>
      <vt:lpstr>В этот день мы занимались оформлением уголка, провели конкурс на лучшую эмблему уголка и готовились к празднику открытия лагеря. Повторили «Правила внутреннего распорядка. Законы лагеря «Радуга Дружбы». Правила техники безопасности. Правила поведения в лагере, в столовой, на улице, в общественных местах». После обеда прошла игровая программа «Веселые старты». </vt:lpstr>
      <vt:lpstr>Слайд 4</vt:lpstr>
      <vt:lpstr> «День здорового питания и отказа от излишеств в еде » это ежегодный неофициальный праздник. Здоровый образ жизни – это: соблюдение режима дня; соблюдение режима питания, правильное питание; закаливание; физический труд; соблюдение правил гигиены ; правил поведения за столом «Когда я ем, я глух и нем!»; скажем «Нет!» вредным привычкам; доброе отношение к людям, к окружающей нас природе, животным; правильная организация отдыха и труда. Именно этому был посвящен наш день.</vt:lpstr>
      <vt:lpstr>Каждый день в лагере организуют по-разному. Например, в четверг , 3 июня, был День безопасности дорожного движения. позвали на встречу с инспектором ГИБДД. Она рассказала о том, как важно не нарушать правила дорожного движения, показала знаки дорожного движения. Затем задали несколько вопросов инспектору, и встреча закончилась. Сразу после обеда ребята 1 и  2 классов  направились в концертный  зал «ЭКИЯТ»,где посмотрели детективную история под названием «Правильное мышление».  </vt:lpstr>
      <vt:lpstr> Накануне дня рождения всеми любимого великого русского поэта Александра Сергеевича Пушкина. Литературное творчество великого русского поэта сопровождает нас на протяжении всей жизни. Его произведения объединяют людей всех возрастов, вероисповеданий, национальностей, переводятся на десятки языков мира.             Ежегодно в России отмечается Пушкинский день. Мы не могли пропустить такую дату. Данное событие нашло отражение в наших лагерных делах. Для детей, посещающих пришкольный летний лагерь» было организованы мероприятия, посвященные памяти А.С. Пушкина. Ребята читали книги, участвовали в игре- квест«Там, на неведомых дорожках».</vt:lpstr>
      <vt:lpstr>Сегодня в лагере насыщенный день. К нам в гости пришел доцент кафедры химии. Рассказал ребятам о знакомом всем веществе – вода.Узнали много нового и интересного.  Научились делать фильтры. В библиотеке нас встретили радушно. После обеда библиотекарь провела экскурсию по школьной библиотеке. Она рассказала о том, что книги стоят на стеллажах по темам и возрастам. В библиотеке много тематических стендов, игрушек – героев произведений. также рассказала о том, как правильно обращаться с  книгой, об истории книги. Она предложила ребятам пройти в читальный зал и взять любую понравившуюся книжку для рассматривания. Ребятам понравилось там. С ними беседовали, играли в викторину по сказкам. </vt:lpstr>
      <vt:lpstr>Лето - отличное время хорошенько поэкспериментировать! </vt:lpstr>
      <vt:lpstr>Сегодня в лагере  празднуем День Дружбы. Девиз нашего праздника: «Один за всех и все за одного.»  Плотно подкрепившись в школе ,ребята 3 отряда отправились в Культурно-развлекательный комплекс «Пирамида», для просмотра музыкальной сказки «Волшебный цветок» Очень понравился спектакль, дети в восторге. После  обеда 2 отряд отправился на экскурсию в « Центральную  детскую библиотеку» Это  событие становятся не просто знакомством ребят с правилами, по которым живёт «книжкин дом». Но и средством приобщения к регулярному чтению книг, раскрытию собственных интересов и предпочтений. </vt:lpstr>
      <vt:lpstr>Сегодня в лагере весело. День мороженого и день рождение Детской киностудии «Союзмультфильм». Шоу «Азотное мороженое» произвело впечатление не только на детей, но и на взрослых. Само участие детей в происходящем приводит в восторг! Все можно попробовать самому. Это не маловажно для детишек. После обеда с ребятами вспомнили героев  «Союзмультфильм» ,поиграли в интересную игру, посмотрели  мультфильмы ,которые унесли нас в сказочное детство.</vt:lpstr>
      <vt:lpstr> В День России на торжественной линейке ребята читали стихи о главных государственных символах, о России, пели песни, участвовали в конкурсах, которые организовали для ребят воспитатели ЦВР ,также приняли участие во  флешмобе «День России» Закончился день просмотром  мультфильмов о России из цикла «Гора самоцветов»</vt:lpstr>
      <vt:lpstr>.</vt:lpstr>
      <vt:lpstr>Слайд 14</vt:lpstr>
      <vt:lpstr>Сегодня в гостях у лагеря «Радуга Дружбы» наши хорошие знакомые организаторы из Центра внешкольной работы Приволжского района. Для ребят был приготовлен квест- игра «От А до Я» Отличные позитивные эмоции, зарядка для мозга, с кучей положительных эмоций .В конце выдали дипломы победителей, что еще больше порадовало ребят. После обеда  провели конкурс на самый интересный анекдот или смешную историю. Без сладких призов в этот день никто не ушел… </vt:lpstr>
      <vt:lpstr>Международный день паники отмечается 18 июня и мы решили посвятить наш день именно этому. Ведь паника внезапное чувство страха, настолько сильное, что подавляет логическое мышление. Паника может возникать у отдельных людей или проявляться в больших группах как массовая паника. Поговорили с детьми о понятие о стихийных бедствиях: землетрясение, наводнение, ливень, селевой поток, гроза, молния, оползень, пожар. Ознакомили детей с правилами безопасного поведения. Разыграли ситуации «Что делать если…»Во второй половине дня был проведен конкурс « Мы за мир…»</vt:lpstr>
      <vt:lpstr>Слайд 17</vt:lpstr>
      <vt:lpstr>Слайд 18</vt:lpstr>
      <vt:lpstr>Слайд 19</vt:lpstr>
      <vt:lpstr>Слайд 20</vt:lpstr>
      <vt:lpstr>Сегодня нас ждет самое грандиозное мероприятии этого лета! Мисс и Мистер лагерь 2021! Наши конкурсанты уже готовы показать, на что они способны. Все вы очень постарались, поэтому без награды не ушел никто! На десерт была праздничная бумажная дискотека . Бумажная дискотека — это дождь из бумаги, создающий праздничное настроение. Программа динамичная, интересная: все время что-то летало, брызгало, светилось, дети бегали и хохотали.</vt:lpstr>
      <vt:lpstr>Сегодня прошло мероприятие, посвященное Дню дружбы и единения славян.  Вначале мероприятия воспитанники узнали, когда и почему был учрежден этот праздник. ».Еще в этот день ребята совершили путешествие по виртуальному миру в специальных очках.Было увлекательно и необычно.  26 июня, состоялось закрытие летнего школьного лагеря «Радуга Дружбы Лагерь- это маленькая жизнь! Всю смену в лагере царило веселье, суета, каждый день был наполнен интересными событиями и мероприятиями. Программа лагеря была достаточно насыщенная: экскурсии, библиотеки, театры, так же проводились различные викторины, спортивные мероприятия, тематические дни. Традиционно, на закрытии лагерной смены ребята вспомнили всё лучшее, что произошло с ними в течение смены, получили подарки. Были подведены итоги работы, вожатые получили благодарности за активную творческую и спортивную деятельность в жизни лагеря.  </vt:lpstr>
      <vt:lpstr>Слайд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314 кабинет</dc:creator>
  <cp:lastModifiedBy>314 кабинет</cp:lastModifiedBy>
  <cp:revision>159</cp:revision>
  <dcterms:created xsi:type="dcterms:W3CDTF">2021-05-14T13:25:36Z</dcterms:created>
  <dcterms:modified xsi:type="dcterms:W3CDTF">2021-06-25T11:37:24Z</dcterms:modified>
</cp:coreProperties>
</file>